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Lst>
  <p:sldSz cx="12192000" cy="6858000"/>
  <p:notesSz cx="6858000" cy="9144000"/>
  <p:embeddedFontLst>
    <p:embeddedFont>
      <p:font typeface="OPPOSans H" panose="00020600040101010101" charset="-122"/>
      <p:regular r:id="rId22"/>
    </p:embeddedFont>
    <p:embeddedFont>
      <p:font typeface="OPPOSans R" panose="00020600040101010101" charset="-122"/>
      <p:regular r:id="rId23"/>
    </p:embeddedFont>
    <p:embeddedFont>
      <p:font typeface="Source Han Sans" panose="020B0500000000000000" charset="-122"/>
      <p:regular r:id="rId24"/>
    </p:embeddedFont>
    <p:embeddedFont>
      <p:font typeface="Source Han Sans CN Bold" panose="020B0800000000000000" charset="-122"/>
      <p:bold r:id="rId25"/>
    </p:embeddedFont>
    <p:embeddedFont>
      <p:font typeface="等线" panose="02010600030101010101" charset="-122"/>
      <p:regular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image" Target="../media/image7.png"/><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2" Type="http://schemas.openxmlformats.org/officeDocument/2006/relationships/slideLayout" Target="../slideLayouts/slideLayout1.xml"/><Relationship Id="rId11" Type="http://schemas.openxmlformats.org/officeDocument/2006/relationships/tags" Target="../tags/tag67.xml"/><Relationship Id="rId10" Type="http://schemas.openxmlformats.org/officeDocument/2006/relationships/image" Target="../media/image8.png"/><Relationship Id="rId1" Type="http://schemas.openxmlformats.org/officeDocument/2006/relationships/tags" Target="../tags/tag59.xml"/></Relationships>
</file>

<file path=ppt/slides/_rels/slide1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slideLayout" Target="../slideLayouts/slideLayout1.xml"/><Relationship Id="rId10" Type="http://schemas.openxmlformats.org/officeDocument/2006/relationships/image" Target="../media/image11.png"/><Relationship Id="rId1" Type="http://schemas.openxmlformats.org/officeDocument/2006/relationships/tags" Target="../tags/tag6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2.png"/><Relationship Id="rId2" Type="http://schemas.openxmlformats.org/officeDocument/2006/relationships/tags" Target="../tags/tag75.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8" Type="http://schemas.openxmlformats.org/officeDocument/2006/relationships/slideLayout" Target="../slideLayouts/slideLayout1.xml"/><Relationship Id="rId37" Type="http://schemas.openxmlformats.org/officeDocument/2006/relationships/tags" Target="../tags/tag49.xml"/><Relationship Id="rId36" Type="http://schemas.openxmlformats.org/officeDocument/2006/relationships/tags" Target="../tags/tag48.xml"/><Relationship Id="rId35" Type="http://schemas.openxmlformats.org/officeDocument/2006/relationships/tags" Target="../tags/tag47.xml"/><Relationship Id="rId34" Type="http://schemas.openxmlformats.org/officeDocument/2006/relationships/tags" Target="../tags/tag46.xml"/><Relationship Id="rId33" Type="http://schemas.openxmlformats.org/officeDocument/2006/relationships/tags" Target="../tags/tag45.xml"/><Relationship Id="rId32" Type="http://schemas.openxmlformats.org/officeDocument/2006/relationships/tags" Target="../tags/tag44.xml"/><Relationship Id="rId31" Type="http://schemas.openxmlformats.org/officeDocument/2006/relationships/image" Target="../media/image5.png"/><Relationship Id="rId30" Type="http://schemas.openxmlformats.org/officeDocument/2006/relationships/tags" Target="../tags/tag43.xml"/><Relationship Id="rId3" Type="http://schemas.openxmlformats.org/officeDocument/2006/relationships/tags" Target="../tags/tag16.xml"/><Relationship Id="rId29" Type="http://schemas.openxmlformats.org/officeDocument/2006/relationships/tags" Target="../tags/tag42.xml"/><Relationship Id="rId28" Type="http://schemas.openxmlformats.org/officeDocument/2006/relationships/tags" Target="../tags/tag41.xml"/><Relationship Id="rId27" Type="http://schemas.openxmlformats.org/officeDocument/2006/relationships/tags" Target="../tags/tag40.xml"/><Relationship Id="rId26" Type="http://schemas.openxmlformats.org/officeDocument/2006/relationships/tags" Target="../tags/tag39.xml"/><Relationship Id="rId25" Type="http://schemas.openxmlformats.org/officeDocument/2006/relationships/tags" Target="../tags/tag38.xml"/><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tags" Target="../tags/tag35.xml"/><Relationship Id="rId21" Type="http://schemas.openxmlformats.org/officeDocument/2006/relationships/tags" Target="../tags/tag34.xml"/><Relationship Id="rId20" Type="http://schemas.openxmlformats.org/officeDocument/2006/relationships/tags" Target="../tags/tag33.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0" Type="http://schemas.openxmlformats.org/officeDocument/2006/relationships/slideLayout" Target="../slideLayouts/slideLayout1.xml"/><Relationship Id="rId1" Type="http://schemas.openxmlformats.org/officeDocument/2006/relationships/tags" Target="../tags/tag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12560"/>
            <a:ext cx="12192000" cy="6832879"/>
          </a:xfrm>
          <a:prstGeom prst="rect">
            <a:avLst/>
          </a:prstGeom>
          <a:noFill/>
          <a:ln>
            <a:noFill/>
          </a:ln>
        </p:spPr>
      </p:pic>
      <p:sp>
        <p:nvSpPr>
          <p:cNvPr id="3" name="标题 1"/>
          <p:cNvSpPr txBox="1"/>
          <p:nvPr/>
        </p:nvSpPr>
        <p:spPr>
          <a:xfrm>
            <a:off x="0" y="12560"/>
            <a:ext cx="12192000" cy="6832878"/>
          </a:xfrm>
          <a:prstGeom prst="rect">
            <a:avLst/>
          </a:prstGeom>
          <a:solidFill>
            <a:schemeClr val="bg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03860" y="335280"/>
            <a:ext cx="11384280" cy="6187440"/>
          </a:xfrm>
          <a:prstGeom prst="rect">
            <a:avLst/>
          </a:prstGeom>
          <a:noFill/>
          <a:ln w="28575" cap="sq">
            <a:solidFill>
              <a:schemeClr val="accent1">
                <a:alpha val="100000"/>
              </a:schemeClr>
            </a:solidFill>
            <a:prstDash val="lgDash"/>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884165" y="845260"/>
            <a:ext cx="2423671" cy="300967"/>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2288609" y="2049818"/>
            <a:ext cx="7614782" cy="2215991"/>
          </a:xfrm>
          <a:prstGeom prst="rect">
            <a:avLst/>
          </a:prstGeom>
          <a:noFill/>
          <a:ln>
            <a:noFill/>
          </a:ln>
        </p:spPr>
        <p:txBody>
          <a:bodyPr vert="horz" wrap="square" lIns="0" tIns="0" rIns="0" bIns="0" rtlCol="0" anchor="ctr"/>
          <a:lstStyle/>
          <a:p>
            <a:pPr algn="ctr">
              <a:lnSpc>
                <a:spcPct val="130000"/>
              </a:lnSpc>
            </a:pPr>
            <a:r>
              <a:rPr kumimoji="1" lang="en-US" altLang="zh-CN" sz="5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Rational Rose与UML建模工具应用</a:t>
            </a:r>
            <a:endParaRPr kumimoji="1" lang="zh-CN" altLang="en-US"/>
          </a:p>
        </p:txBody>
      </p:sp>
      <p:sp>
        <p:nvSpPr>
          <p:cNvPr id="11" name="标题 1"/>
          <p:cNvSpPr txBox="1"/>
          <p:nvPr/>
        </p:nvSpPr>
        <p:spPr>
          <a:xfrm>
            <a:off x="2179320" y="1513202"/>
            <a:ext cx="7833360" cy="369332"/>
          </a:xfrm>
          <a:prstGeom prst="rect">
            <a:avLst/>
          </a:prstGeom>
          <a:noFill/>
          <a:ln>
            <a:noFill/>
          </a:ln>
        </p:spPr>
        <p:txBody>
          <a:bodyPr vert="horz" wrap="square" lIns="0" tIns="0" rIns="0" bIns="0" rtlCol="0" anchor="t"/>
          <a:lstStyle/>
          <a:p>
            <a:pPr algn="ctr">
              <a:lnSpc>
                <a:spcPct val="100000"/>
              </a:lnSpc>
            </a:pPr>
            <a:r>
              <a:rPr kumimoji="1" lang="en-US" altLang="zh-CN" sz="2400">
                <a:ln w="12700">
                  <a:solidFill>
                    <a:srgbClr val="A3C4AD">
                      <a:alpha val="100000"/>
                    </a:srgbClr>
                  </a:solidFill>
                </a:ln>
                <a:noFill/>
                <a:latin typeface="OPPOSans H" panose="00020600040101010101" charset="-122"/>
                <a:ea typeface="OPPOSans H" panose="00020600040101010101" charset="-122"/>
                <a:cs typeface="OPPOSans H" panose="00020600040101010101" charset="-122"/>
              </a:rPr>
              <a:t>POWERPOINT DESIGN</a:t>
            </a:r>
            <a:endParaRPr kumimoji="1" lang="zh-CN" altLang="en-US"/>
          </a:p>
        </p:txBody>
      </p:sp>
      <p:pic>
        <p:nvPicPr>
          <p:cNvPr id="13" name="图片 12"/>
          <p:cNvPicPr>
            <a:picLocks noChangeAspect="1"/>
          </p:cNvPicPr>
          <p:nvPr>
            <p:custDataLst>
              <p:tags r:id="rId2"/>
            </p:custDataLst>
          </p:nvPr>
        </p:nvPicPr>
        <p:blipFill>
          <a:blip r:embed="rId3">
            <a:alphaModFix amt="100000"/>
          </a:blip>
          <a:srcRect/>
          <a:stretch>
            <a:fillRect/>
          </a:stretch>
        </p:blipFill>
        <p:spPr>
          <a:xfrm>
            <a:off x="551266" y="4293539"/>
            <a:ext cx="3231160" cy="963251"/>
          </a:xfrm>
          <a:prstGeom prst="rect">
            <a:avLst/>
          </a:prstGeom>
          <a:noFill/>
          <a:ln>
            <a:noFill/>
          </a:ln>
        </p:spPr>
      </p:pic>
      <p:sp>
        <p:nvSpPr>
          <p:cNvPr id="14" name="标题 1"/>
          <p:cNvSpPr txBox="1"/>
          <p:nvPr>
            <p:custDataLst>
              <p:tags r:id="rId4"/>
            </p:custDataLst>
          </p:nvPr>
        </p:nvSpPr>
        <p:spPr>
          <a:xfrm>
            <a:off x="982980" y="4653280"/>
            <a:ext cx="2520950" cy="276860"/>
          </a:xfrm>
          <a:prstGeom prst="rect">
            <a:avLst/>
          </a:prstGeom>
          <a:noFill/>
          <a:ln>
            <a:noFill/>
          </a:ln>
        </p:spPr>
        <p:txBody>
          <a:bodyPr vert="horz" wrap="square" lIns="0" tIns="0" rIns="0" bIns="0" rtlCol="0" anchor="t"/>
          <a:p>
            <a:pPr algn="l">
              <a:lnSpc>
                <a:spcPct val="110000"/>
              </a:lnSpc>
            </a:pPr>
            <a:r>
              <a:rPr kumimoji="1" lang="zh-CN" altLang="en-US">
                <a:solidFill>
                  <a:schemeClr val="bg1"/>
                </a:solidFill>
              </a:rPr>
              <a:t>资料收集：王佳丽</a:t>
            </a:r>
            <a:r>
              <a:rPr kumimoji="1" lang="en-US" altLang="zh-CN">
                <a:solidFill>
                  <a:schemeClr val="bg1"/>
                </a:solidFill>
              </a:rPr>
              <a:t> 9.0</a:t>
            </a:r>
            <a:endParaRPr kumimoji="1" lang="en-US" altLang="zh-CN">
              <a:solidFill>
                <a:schemeClr val="bg1"/>
              </a:solidFill>
            </a:endParaRPr>
          </a:p>
        </p:txBody>
      </p:sp>
      <p:pic>
        <p:nvPicPr>
          <p:cNvPr id="15" name="图片 14"/>
          <p:cNvPicPr>
            <a:picLocks noChangeAspect="1"/>
          </p:cNvPicPr>
          <p:nvPr>
            <p:custDataLst>
              <p:tags r:id="rId5"/>
            </p:custDataLst>
          </p:nvPr>
        </p:nvPicPr>
        <p:blipFill>
          <a:blip r:embed="rId3">
            <a:alphaModFix amt="100000"/>
          </a:blip>
          <a:srcRect/>
          <a:stretch>
            <a:fillRect/>
          </a:stretch>
        </p:blipFill>
        <p:spPr>
          <a:xfrm>
            <a:off x="4151716" y="4293539"/>
            <a:ext cx="3231160" cy="963251"/>
          </a:xfrm>
          <a:prstGeom prst="rect">
            <a:avLst/>
          </a:prstGeom>
          <a:noFill/>
          <a:ln>
            <a:noFill/>
          </a:ln>
        </p:spPr>
      </p:pic>
      <p:sp>
        <p:nvSpPr>
          <p:cNvPr id="16" name="标题 1"/>
          <p:cNvSpPr txBox="1"/>
          <p:nvPr>
            <p:custDataLst>
              <p:tags r:id="rId6"/>
            </p:custDataLst>
          </p:nvPr>
        </p:nvSpPr>
        <p:spPr>
          <a:xfrm>
            <a:off x="4626610" y="4653280"/>
            <a:ext cx="2209165" cy="276860"/>
          </a:xfrm>
          <a:prstGeom prst="rect">
            <a:avLst/>
          </a:prstGeom>
          <a:noFill/>
          <a:ln>
            <a:noFill/>
          </a:ln>
        </p:spPr>
        <p:txBody>
          <a:bodyPr vert="horz" wrap="square" lIns="0" tIns="0" rIns="0" bIns="0" rtlCol="0" anchor="t"/>
          <a:p>
            <a:pPr algn="l">
              <a:lnSpc>
                <a:spcPct val="110000"/>
              </a:lnSpc>
            </a:pPr>
            <a:r>
              <a:rPr kumimoji="1" lang="en-US" altLang="zh-CN">
                <a:solidFill>
                  <a:schemeClr val="bg1"/>
                </a:solidFill>
              </a:rPr>
              <a:t>PPT</a:t>
            </a:r>
            <a:r>
              <a:rPr kumimoji="1" lang="zh-CN" altLang="en-US">
                <a:solidFill>
                  <a:schemeClr val="bg1"/>
                </a:solidFill>
              </a:rPr>
              <a:t>制作：白靖妍</a:t>
            </a:r>
            <a:r>
              <a:rPr kumimoji="1" lang="en-US" altLang="zh-CN">
                <a:solidFill>
                  <a:schemeClr val="bg1"/>
                </a:solidFill>
              </a:rPr>
              <a:t> 9.0</a:t>
            </a:r>
            <a:endParaRPr kumimoji="1" lang="en-US" altLang="zh-CN">
              <a:solidFill>
                <a:schemeClr val="bg1"/>
              </a:solidFill>
            </a:endParaRPr>
          </a:p>
        </p:txBody>
      </p:sp>
      <p:pic>
        <p:nvPicPr>
          <p:cNvPr id="17" name="图片 16"/>
          <p:cNvPicPr>
            <a:picLocks noChangeAspect="1"/>
          </p:cNvPicPr>
          <p:nvPr>
            <p:custDataLst>
              <p:tags r:id="rId7"/>
            </p:custDataLst>
          </p:nvPr>
        </p:nvPicPr>
        <p:blipFill>
          <a:blip r:embed="rId3">
            <a:alphaModFix amt="100000"/>
          </a:blip>
          <a:srcRect/>
          <a:stretch>
            <a:fillRect/>
          </a:stretch>
        </p:blipFill>
        <p:spPr>
          <a:xfrm>
            <a:off x="7679960" y="4266234"/>
            <a:ext cx="3231160" cy="963251"/>
          </a:xfrm>
          <a:prstGeom prst="rect">
            <a:avLst/>
          </a:prstGeom>
          <a:noFill/>
          <a:ln>
            <a:noFill/>
          </a:ln>
        </p:spPr>
      </p:pic>
      <p:sp>
        <p:nvSpPr>
          <p:cNvPr id="18" name="标题 1"/>
          <p:cNvSpPr txBox="1"/>
          <p:nvPr>
            <p:custDataLst>
              <p:tags r:id="rId8"/>
            </p:custDataLst>
          </p:nvPr>
        </p:nvSpPr>
        <p:spPr>
          <a:xfrm>
            <a:off x="8327708" y="4653009"/>
            <a:ext cx="1825174" cy="276999"/>
          </a:xfrm>
          <a:prstGeom prst="rect">
            <a:avLst/>
          </a:prstGeom>
          <a:noFill/>
          <a:ln>
            <a:noFill/>
          </a:ln>
        </p:spPr>
        <p:txBody>
          <a:bodyPr vert="horz" wrap="square" lIns="0" tIns="0" rIns="0" bIns="0" rtlCol="0" anchor="t"/>
          <a:p>
            <a:pPr algn="l">
              <a:lnSpc>
                <a:spcPct val="11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时间：2025.3.24</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2560"/>
            <a:ext cx="12192000" cy="6832878"/>
          </a:xfrm>
          <a:prstGeom prst="rect">
            <a:avLst/>
          </a:prstGeom>
          <a:solidFill>
            <a:schemeClr val="bg1">
              <a:alpha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a:off x="0" y="-5287"/>
            <a:ext cx="12192000" cy="6913531"/>
          </a:xfrm>
          <a:prstGeom prst="rect">
            <a:avLst/>
          </a:prstGeom>
          <a:noFill/>
          <a:ln>
            <a:noFill/>
          </a:ln>
        </p:spPr>
      </p:pic>
      <p:sp>
        <p:nvSpPr>
          <p:cNvPr id="4" name="标题 1"/>
          <p:cNvSpPr txBox="1"/>
          <p:nvPr/>
        </p:nvSpPr>
        <p:spPr>
          <a:xfrm>
            <a:off x="0" y="-5288"/>
            <a:ext cx="12192000" cy="6913531"/>
          </a:xfrm>
          <a:prstGeom prst="rect">
            <a:avLst/>
          </a:prstGeom>
          <a:solidFill>
            <a:schemeClr val="bg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03860" y="335280"/>
            <a:ext cx="11384280" cy="6187440"/>
          </a:xfrm>
          <a:prstGeom prst="rect">
            <a:avLst/>
          </a:prstGeom>
          <a:noFill/>
          <a:ln w="28575" cap="sq">
            <a:solidFill>
              <a:schemeClr val="accent1">
                <a:alpha val="100000"/>
              </a:schemeClr>
            </a:solidFill>
            <a:prstDash val="lgDash"/>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469873" y="2619985"/>
            <a:ext cx="7252255" cy="1957277"/>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UML各类框图建立与应用</a:t>
            </a:r>
            <a:endParaRPr kumimoji="1" lang="zh-CN" altLang="en-US"/>
          </a:p>
        </p:txBody>
      </p:sp>
      <p:sp>
        <p:nvSpPr>
          <p:cNvPr id="7" name="标题 1"/>
          <p:cNvSpPr txBox="1"/>
          <p:nvPr/>
        </p:nvSpPr>
        <p:spPr>
          <a:xfrm>
            <a:off x="4884165" y="753820"/>
            <a:ext cx="2423671" cy="300967"/>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2">
            <a:alphaModFix amt="100000"/>
          </a:blip>
          <a:srcRect/>
          <a:stretch>
            <a:fillRect/>
          </a:stretch>
        </p:blipFill>
        <p:spPr>
          <a:xfrm>
            <a:off x="3168790" y="1028700"/>
            <a:ext cx="5854420" cy="1745279"/>
          </a:xfrm>
          <a:prstGeom prst="rect">
            <a:avLst/>
          </a:prstGeom>
          <a:noFill/>
          <a:ln>
            <a:noFill/>
          </a:ln>
        </p:spPr>
      </p:pic>
      <p:sp>
        <p:nvSpPr>
          <p:cNvPr id="9" name="标题 1"/>
          <p:cNvSpPr txBox="1"/>
          <p:nvPr/>
        </p:nvSpPr>
        <p:spPr>
          <a:xfrm>
            <a:off x="5284914" y="335279"/>
            <a:ext cx="1622173" cy="1881077"/>
          </a:xfrm>
          <a:prstGeom prst="rect">
            <a:avLst/>
          </a:prstGeom>
          <a:noFill/>
          <a:ln>
            <a:noFill/>
          </a:ln>
          <a:effectLst/>
        </p:spPr>
        <p:txBody>
          <a:bodyPr vert="horz" wrap="square" lIns="0" tIns="0" rIns="0" bIns="0" rtlCol="0" anchor="b"/>
          <a:lstStyle/>
          <a:p>
            <a:pPr algn="ctr">
              <a:lnSpc>
                <a:spcPct val="100000"/>
              </a:lnSpc>
            </a:pPr>
            <a:r>
              <a:rPr kumimoji="1" lang="en-US" altLang="zh-CN" sz="396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0400" y="1480739"/>
            <a:ext cx="4927600" cy="491924"/>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用例图组成元素</a:t>
            </a:r>
            <a:endParaRPr kumimoji="1" lang="zh-CN" altLang="en-US"/>
          </a:p>
        </p:txBody>
      </p:sp>
      <p:sp>
        <p:nvSpPr>
          <p:cNvPr id="3" name="标题 1"/>
          <p:cNvSpPr txBox="1"/>
          <p:nvPr/>
        </p:nvSpPr>
        <p:spPr>
          <a:xfrm>
            <a:off x="660400" y="2000394"/>
            <a:ext cx="4927600" cy="996806"/>
          </a:xfrm>
          <a:prstGeom prst="rect">
            <a:avLst/>
          </a:prstGeom>
          <a:noFill/>
          <a:ln>
            <a:noFill/>
          </a:ln>
        </p:spPr>
        <p:txBody>
          <a:bodyPr vert="horz" wrap="square" lIns="0" tIns="0" rIns="0" bIns="0" rtlCol="0" anchor="t"/>
          <a:lstStyle/>
          <a:p>
            <a:pPr indent="457200" algn="l">
              <a:lnSpc>
                <a:spcPct val="150000"/>
              </a:lnSpc>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用例图由参与者（Actor）、用例（Use Case）、系统边界和箭头组成，是UML中用于描述系统功能和参与者交互的重要图表。	</a:t>
            </a:r>
            <a:endPar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参与者是指系统以外的，在使用系统或与系统交互中所扮演的角色，可以是人、事物、时间或其他系统等，用简笔人物画表示，附上参与者的名称；用例是对包括变量在内的一组动作序列的描述，系统执行这些动作，并产生传递特定参与者的价值的可观察结果，通常用椭圆形表示，并标注用例名称；系统边界用来表示正在建模系统的边界，边界内是系统的组成部分，边界外是系统外部，用矩形框表示，可附上系统名称；箭头用来表示参与者和系统通过相互发送信号或消息进行交互的关联关系，箭头尾部表示启动交互的一方，箭头头部表示被启动的一方。</a:t>
            </a:r>
            <a:endParaRPr kumimoji="1" lang="zh-CN" altLang="en-US"/>
          </a:p>
        </p:txBody>
      </p:sp>
      <p:sp>
        <p:nvSpPr>
          <p:cNvPr id="4" name="标题 1"/>
          <p:cNvSpPr txBox="1"/>
          <p:nvPr/>
        </p:nvSpPr>
        <p:spPr>
          <a:xfrm>
            <a:off x="660400" y="2979339"/>
            <a:ext cx="4927600" cy="491924"/>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用例图作用与关系</a:t>
            </a:r>
            <a:endParaRPr kumimoji="1" lang="zh-CN" altLang="en-US"/>
          </a:p>
        </p:txBody>
      </p:sp>
      <p:sp>
        <p:nvSpPr>
          <p:cNvPr id="5" name="标题 1"/>
          <p:cNvSpPr txBox="1"/>
          <p:nvPr/>
        </p:nvSpPr>
        <p:spPr>
          <a:xfrm>
            <a:off x="660400" y="3498994"/>
            <a:ext cx="4927600" cy="996806"/>
          </a:xfrm>
          <a:prstGeom prst="rect">
            <a:avLst/>
          </a:prstGeom>
          <a:noFill/>
          <a:ln>
            <a:noFill/>
          </a:ln>
        </p:spPr>
        <p:txBody>
          <a:bodyPr vert="horz" wrap="square" lIns="0" tIns="0" rIns="0" bIns="0" rtlCol="0" anchor="t"/>
          <a:lstStyle/>
          <a:p>
            <a:pPr indent="457200" algn="l">
              <a:lnSpc>
                <a:spcPct val="150000"/>
              </a:lnSpc>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用例图的主要作用包括获取需求、指导测试以及在整个过程中的其他工作流起到指导作用，是系统分析和设计阶段不可或缺的工具。	</a:t>
            </a:r>
            <a:endPar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用例图中的关系有角色之间的关系、用例之间的关系以及用例和角色之间的关系。角色之间的关系主要是泛化关系，表示某些角色的共同行为；用例之间的关系包括包含关系、扩展关系和泛化关系，其中包含关系表示基本用例的行为包含了另一个用例的行为，扩展关系是在基本用例的基础上增加新的行为，泛化关系则表示一般与特殊的关系；用例和角色之间的关系通过箭头表示，明确参与者与用例之间的交互方式。</a:t>
            </a:r>
            <a:endParaRPr kumimoji="1" lang="zh-CN" altLang="en-US"/>
          </a:p>
        </p:txBody>
      </p:sp>
      <p:sp>
        <p:nvSpPr>
          <p:cNvPr id="6" name="标题 1"/>
          <p:cNvSpPr txBox="1"/>
          <p:nvPr/>
        </p:nvSpPr>
        <p:spPr>
          <a:xfrm>
            <a:off x="660400" y="4477939"/>
            <a:ext cx="4927600" cy="491924"/>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用例图创建步骤</a:t>
            </a:r>
            <a:endParaRPr kumimoji="1" lang="zh-CN" altLang="en-US"/>
          </a:p>
        </p:txBody>
      </p:sp>
      <p:sp>
        <p:nvSpPr>
          <p:cNvPr id="7" name="标题 1"/>
          <p:cNvSpPr txBox="1"/>
          <p:nvPr/>
        </p:nvSpPr>
        <p:spPr>
          <a:xfrm>
            <a:off x="660400" y="4997594"/>
            <a:ext cx="4927600" cy="996806"/>
          </a:xfrm>
          <a:prstGeom prst="rect">
            <a:avLst/>
          </a:prstGeom>
          <a:noFill/>
          <a:ln>
            <a:noFill/>
          </a:ln>
        </p:spPr>
        <p:txBody>
          <a:bodyPr vert="horz" wrap="square" lIns="0" tIns="0" rIns="0" bIns="0" rtlCol="0" anchor="t"/>
          <a:lstStyle/>
          <a:p>
            <a:pPr indent="457200" algn="l">
              <a:lnSpc>
                <a:spcPct val="150000"/>
              </a:lnSpc>
              <a:buClrTx/>
              <a:buSzTx/>
              <a:buNone/>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创建用例图时，首先在浏览器内的Use Case视图中双击Main，让新的用例图显示在框图窗口中，然后新建一个包，右击Use Case视图选择“new→package”并命名，接着右击新建包选择“new→use case diagram”。	</a:t>
            </a:r>
            <a:endPar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接下来创建参与者，在工具栏中选择“Actor”，光标变成加号后，在用例图中要放置参与者符号的地方单击鼠标左键，键入新参与者的名称，若要添加简要说明，可双击参与者符号，打开对话框，在“General”选项卡的documentation字段中写入说明，最后单击OK按钮。	</a:t>
            </a:r>
            <a:endPar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创建用例的步骤类似，在工具栏中选择“Use Case”，光标变成加号后，在用例图中要放置用例符号的地方单击鼠标左键，键入新用例的名称，需要说明时，双击用例符号，打开对话框，进入“General”选项卡，在documentation字段中写入说明，点击OK按钮完成。</a:t>
            </a:r>
            <a:endPar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8"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用例图建立与应用</a:t>
            </a:r>
            <a:endParaRPr kumimoji="1" lang="zh-CN" altLang="en-US"/>
          </a:p>
        </p:txBody>
      </p:sp>
      <p:grpSp>
        <p:nvGrpSpPr>
          <p:cNvPr id="9" name="组合 8"/>
          <p:cNvGrpSpPr/>
          <p:nvPr/>
        </p:nvGrpSpPr>
        <p:grpSpPr>
          <a:xfrm>
            <a:off x="157177" y="332616"/>
            <a:ext cx="527808" cy="722361"/>
            <a:chOff x="157177" y="332616"/>
            <a:chExt cx="527808" cy="722361"/>
          </a:xfrm>
        </p:grpSpPr>
        <p:sp>
          <p:nvSpPr>
            <p:cNvPr id="10" name="标题 1"/>
            <p:cNvSpPr txBox="1"/>
            <p:nvPr/>
          </p:nvSpPr>
          <p:spPr>
            <a:xfrm rot="2700000">
              <a:off x="234473" y="409912"/>
              <a:ext cx="373216" cy="373216"/>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700000">
              <a:off x="234473" y="604465"/>
              <a:ext cx="373216" cy="373216"/>
            </a:xfrm>
            <a:prstGeom prst="roundRect">
              <a:avLst/>
            </a:prstGeom>
            <a:solidFill>
              <a:schemeClr val="accent6">
                <a:lumMod val="40000"/>
                <a:lumOff val="60000"/>
                <a:alpha val="10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12" name="图片 11"/>
          <p:cNvPicPr>
            <a:picLocks noChangeAspect="1"/>
          </p:cNvPicPr>
          <p:nvPr/>
        </p:nvPicPr>
        <p:blipFill>
          <a:blip r:embed="rId1">
            <a:alphaModFix amt="100000"/>
          </a:blip>
          <a:srcRect/>
          <a:stretch>
            <a:fillRect/>
          </a:stretch>
        </p:blipFill>
        <p:spPr>
          <a:xfrm>
            <a:off x="5951855" y="1113155"/>
            <a:ext cx="5560695" cy="3543300"/>
          </a:xfrm>
          <a:prstGeom prst="rect">
            <a:avLst/>
          </a:prstGeom>
        </p:spPr>
      </p:pic>
      <p:sp>
        <p:nvSpPr>
          <p:cNvPr id="13" name="标题 1"/>
          <p:cNvSpPr txBox="1"/>
          <p:nvPr/>
        </p:nvSpPr>
        <p:spPr>
          <a:xfrm>
            <a:off x="6239510" y="4872355"/>
            <a:ext cx="4927600" cy="340995"/>
          </a:xfrm>
          <a:prstGeom prst="rect">
            <a:avLst/>
          </a:prstGeom>
          <a:noFill/>
          <a:ln>
            <a:noFill/>
          </a:ln>
        </p:spPr>
        <p:txBody>
          <a:bodyPr vert="horz" wrap="square" lIns="0" tIns="0" rIns="0" bIns="0" rtlCol="0" anchor="b"/>
          <a:p>
            <a:pPr algn="l">
              <a:lnSpc>
                <a:spcPct val="150000"/>
              </a:lnSpc>
            </a:pPr>
            <a:r>
              <a:rPr kumimoji="1" lang="zh-CN" altLang="en-US" sz="1600" b="1">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什么是泛化</a:t>
            </a:r>
            <a:r>
              <a:rPr kumimoji="1" lang="zh-CN" altLang="en-US" sz="1600" b="1">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关系？</a:t>
            </a:r>
            <a:endParaRPr kumimoji="1" lang="zh-CN" altLang="en-US" sz="1600" b="1">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14" name="标题 1"/>
          <p:cNvSpPr txBox="1"/>
          <p:nvPr/>
        </p:nvSpPr>
        <p:spPr>
          <a:xfrm>
            <a:off x="6039485" y="5300980"/>
            <a:ext cx="5327650" cy="1245870"/>
          </a:xfrm>
          <a:prstGeom prst="rect">
            <a:avLst/>
          </a:prstGeom>
          <a:noFill/>
          <a:ln>
            <a:noFill/>
          </a:ln>
        </p:spPr>
        <p:txBody>
          <a:bodyPr vert="horz" wrap="square" lIns="0" tIns="0" rIns="0" bIns="0" rtlCol="0" anchor="t"/>
          <a:p>
            <a:pPr indent="457200" algn="l">
              <a:lnSpc>
                <a:spcPct val="150000"/>
              </a:lnSpc>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代表一般与特殊的关系。</a:t>
            </a:r>
            <a:endPar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它的意思和面向对象程序设计中的继承的概念是类似的。</a:t>
            </a:r>
            <a:endPar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不同的是继承使用在实施阶段，泛化使用在分析、设计阶段。在泛化关系中子用例继承了父用例的行为和含义，子用例也可以增加新的行为和含义或者覆盖父用例中的行为和含义。</a:t>
            </a:r>
            <a:endParaRPr kumimoji="1" lang="en-US" altLang="zh-CN" sz="76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180000">
            <a:off x="2075245" y="4263787"/>
            <a:ext cx="1192695" cy="323165"/>
          </a:xfrm>
          <a:prstGeom prst="rect">
            <a:avLst/>
          </a:prstGeom>
          <a:noFill/>
          <a:ln>
            <a:noFill/>
          </a:ln>
        </p:spPr>
        <p:txBody>
          <a:bodyPr vert="horz" wrap="square" lIns="91440" tIns="45720" rIns="91440" bIns="45720" rtlCol="0" anchor="t"/>
          <a:lstStyle/>
          <a:p>
            <a:pPr algn="ctr">
              <a:lnSpc>
                <a:spcPct val="110000"/>
              </a:lnSpc>
            </a:pPr>
            <a:r>
              <a:rPr kumimoji="1" lang="en-US" altLang="zh-CN" sz="15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023</a:t>
            </a:r>
            <a:endParaRPr kumimoji="1" lang="zh-CN" altLang="en-US"/>
          </a:p>
        </p:txBody>
      </p:sp>
      <p:sp>
        <p:nvSpPr>
          <p:cNvPr id="3" name="标题 1"/>
          <p:cNvSpPr txBox="1"/>
          <p:nvPr/>
        </p:nvSpPr>
        <p:spPr>
          <a:xfrm>
            <a:off x="1110557" y="3837824"/>
            <a:ext cx="1918287" cy="526365"/>
          </a:xfrm>
          <a:prstGeom prst="rect">
            <a:avLst/>
          </a:prstGeom>
          <a:noFill/>
          <a:ln>
            <a:noFill/>
          </a:ln>
        </p:spPr>
        <p:txBody>
          <a:bodyPr vert="horz" wrap="square" lIns="91440" tIns="45720" rIns="91440" bIns="45720" rtlCol="0" anchor="t"/>
          <a:lstStyle/>
          <a:p>
            <a:pPr algn="ctr">
              <a:lnSpc>
                <a:spcPct val="110000"/>
              </a:lnSpc>
            </a:pPr>
            <a:r>
              <a:rPr kumimoji="1" lang="en-US" altLang="zh-CN" sz="15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30</a:t>
            </a:r>
            <a:endParaRPr kumimoji="1" lang="zh-CN" altLang="en-US"/>
          </a:p>
        </p:txBody>
      </p:sp>
      <p:sp>
        <p:nvSpPr>
          <p:cNvPr id="4"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0800000">
            <a:off x="-1" y="3101972"/>
            <a:ext cx="3454400" cy="3756028"/>
          </a:xfrm>
          <a:custGeom>
            <a:avLst/>
            <a:gdLst>
              <a:gd name="T0" fmla="*/ 0 w 848"/>
              <a:gd name="T1" fmla="*/ 0 h 686"/>
              <a:gd name="T2" fmla="*/ 584 w 848"/>
              <a:gd name="T3" fmla="*/ 584 h 686"/>
              <a:gd name="T4" fmla="*/ 848 w 848"/>
              <a:gd name="T5" fmla="*/ 675 h 686"/>
              <a:gd name="T6" fmla="*/ 848 w 848"/>
              <a:gd name="T7" fmla="*/ 0 h 686"/>
              <a:gd name="T8" fmla="*/ 0 w 848"/>
              <a:gd name="T9" fmla="*/ 0 h 686"/>
            </a:gdLst>
            <a:ahLst/>
            <a:cxnLst/>
            <a:rect l="0" t="0" r="r" b="b"/>
            <a:pathLst>
              <a:path w="848" h="686">
                <a:moveTo>
                  <a:pt x="0" y="0"/>
                </a:moveTo>
                <a:cubicBezTo>
                  <a:pt x="584" y="584"/>
                  <a:pt x="584" y="584"/>
                  <a:pt x="584" y="584"/>
                </a:cubicBezTo>
                <a:cubicBezTo>
                  <a:pt x="656" y="656"/>
                  <a:pt x="754" y="686"/>
                  <a:pt x="848" y="675"/>
                </a:cubicBezTo>
                <a:cubicBezTo>
                  <a:pt x="848" y="0"/>
                  <a:pt x="848" y="0"/>
                  <a:pt x="848" y="0"/>
                </a:cubicBezTo>
                <a:lnTo>
                  <a:pt x="0" y="0"/>
                </a:lnTo>
                <a:close/>
              </a:path>
            </a:pathLst>
          </a:custGeom>
          <a:solidFill>
            <a:schemeClr val="accent6">
              <a:lumMod val="40000"/>
              <a:lumOff val="60000"/>
              <a:alpha val="10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custDataLst>
              <p:tags r:id="rId1"/>
            </p:custDataLst>
          </p:nvPr>
        </p:nvSpPr>
        <p:spPr>
          <a:xfrm>
            <a:off x="4813794" y="1480925"/>
            <a:ext cx="658614" cy="567771"/>
          </a:xfrm>
          <a:prstGeom prst="hexagon">
            <a:avLst/>
          </a:prstGeom>
          <a:solidFill>
            <a:schemeClr val="bg1">
              <a:lumMod val="85000"/>
              <a:alpha val="7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2"/>
            </p:custDataLst>
          </p:nvPr>
        </p:nvSpPr>
        <p:spPr>
          <a:xfrm>
            <a:off x="4928119" y="1603228"/>
            <a:ext cx="429964" cy="323165"/>
          </a:xfrm>
          <a:prstGeom prst="rect">
            <a:avLst/>
          </a:prstGeom>
          <a:noFill/>
          <a:ln>
            <a:noFill/>
          </a:ln>
        </p:spPr>
        <p:txBody>
          <a:bodyPr vert="horz" wrap="square" lIns="91440" tIns="45720" rIns="91440" bIns="45720" rtlCol="0" anchor="t"/>
          <a:lstStyle/>
          <a:p>
            <a:pPr algn="ctr">
              <a:lnSpc>
                <a:spcPct val="110000"/>
              </a:lnSpc>
            </a:pPr>
            <a:r>
              <a:rPr kumimoji="1" lang="en-US" altLang="zh-CN" sz="15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8" name="标题 1"/>
          <p:cNvSpPr txBox="1"/>
          <p:nvPr/>
        </p:nvSpPr>
        <p:spPr>
          <a:xfrm>
            <a:off x="10451939" y="3252486"/>
            <a:ext cx="5405378" cy="4554639"/>
          </a:xfrm>
          <a:custGeom>
            <a:avLst/>
            <a:gdLst>
              <a:gd name="connsiteX0" fmla="*/ 681947 w 5405378"/>
              <a:gd name="connsiteY0" fmla="*/ 0 h 4554639"/>
              <a:gd name="connsiteX1" fmla="*/ 4723431 w 5405378"/>
              <a:gd name="connsiteY1" fmla="*/ 0 h 4554639"/>
              <a:gd name="connsiteX2" fmla="*/ 5405378 w 5405378"/>
              <a:gd name="connsiteY2" fmla="*/ 681947 h 4554639"/>
              <a:gd name="connsiteX3" fmla="*/ 5405378 w 5405378"/>
              <a:gd name="connsiteY3" fmla="*/ 949125 h 4554639"/>
              <a:gd name="connsiteX4" fmla="*/ 5405378 w 5405378"/>
              <a:gd name="connsiteY4" fmla="*/ 2923567 h 4554639"/>
              <a:gd name="connsiteX5" fmla="*/ 5405378 w 5405378"/>
              <a:gd name="connsiteY5" fmla="*/ 4554639 h 4554639"/>
              <a:gd name="connsiteX6" fmla="*/ 0 w 5405378"/>
              <a:gd name="connsiteY6" fmla="*/ 4554639 h 4554639"/>
              <a:gd name="connsiteX7" fmla="*/ 0 w 5405378"/>
              <a:gd name="connsiteY7" fmla="*/ 2923567 h 4554639"/>
              <a:gd name="connsiteX8" fmla="*/ 0 w 5405378"/>
              <a:gd name="connsiteY8" fmla="*/ 949125 h 4554639"/>
              <a:gd name="connsiteX9" fmla="*/ 0 w 5405378"/>
              <a:gd name="connsiteY9" fmla="*/ 681947 h 4554639"/>
              <a:gd name="connsiteX10" fmla="*/ 681947 w 5405378"/>
              <a:gd name="connsiteY10" fmla="*/ 0 h 4554639"/>
            </a:gdLst>
            <a:ahLst/>
            <a:cxnLst/>
            <a:rect l="l" t="t" r="r" b="b"/>
            <a:pathLst>
              <a:path w="5405378" h="4554639">
                <a:moveTo>
                  <a:pt x="681947" y="0"/>
                </a:moveTo>
                <a:lnTo>
                  <a:pt x="4723431" y="0"/>
                </a:lnTo>
                <a:cubicBezTo>
                  <a:pt x="5100060" y="0"/>
                  <a:pt x="5405378" y="305318"/>
                  <a:pt x="5405378" y="681947"/>
                </a:cubicBezTo>
                <a:lnTo>
                  <a:pt x="5405378" y="949125"/>
                </a:lnTo>
                <a:lnTo>
                  <a:pt x="5405378" y="2923567"/>
                </a:lnTo>
                <a:lnTo>
                  <a:pt x="5405378" y="4554639"/>
                </a:lnTo>
                <a:lnTo>
                  <a:pt x="0" y="4554639"/>
                </a:lnTo>
                <a:lnTo>
                  <a:pt x="0" y="2923567"/>
                </a:lnTo>
                <a:lnTo>
                  <a:pt x="0" y="949125"/>
                </a:lnTo>
                <a:lnTo>
                  <a:pt x="0" y="681947"/>
                </a:lnTo>
                <a:cubicBezTo>
                  <a:pt x="0" y="305318"/>
                  <a:pt x="305318" y="0"/>
                  <a:pt x="681947" y="0"/>
                </a:cubicBezTo>
                <a:close/>
              </a:path>
            </a:pathLst>
          </a:custGeom>
          <a:solidFill>
            <a:schemeClr val="accent6">
              <a:lumMod val="40000"/>
              <a:lumOff val="60000"/>
              <a:alpha val="100000"/>
            </a:schemeClr>
          </a:solidFill>
          <a:ln cap="sq">
            <a:noFill/>
          </a:ln>
        </p:spPr>
        <p:txBody>
          <a:bodyPr vert="horz" wrap="square" lIns="91440" tIns="45720" rIns="91440" bIns="45720" rtlCol="0" anchor="t"/>
          <a:lstStyle/>
          <a:p>
            <a:pPr algn="l">
              <a:lnSpc>
                <a:spcPct val="110000"/>
              </a:lnSpc>
            </a:pPr>
            <a:endParaRPr kumimoji="1" lang="zh-CN" altLang="en-US"/>
          </a:p>
        </p:txBody>
      </p:sp>
      <p:sp>
        <p:nvSpPr>
          <p:cNvPr id="9" name="标题 1"/>
          <p:cNvSpPr txBox="1"/>
          <p:nvPr>
            <p:custDataLst>
              <p:tags r:id="rId3"/>
            </p:custDataLst>
          </p:nvPr>
        </p:nvSpPr>
        <p:spPr>
          <a:xfrm>
            <a:off x="5447696" y="1086959"/>
            <a:ext cx="5359079" cy="282134"/>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活动图概念与用途</a:t>
            </a:r>
            <a:endParaRPr kumimoji="1" lang="zh-CN" altLang="en-US"/>
          </a:p>
        </p:txBody>
      </p:sp>
      <p:sp>
        <p:nvSpPr>
          <p:cNvPr id="10" name="标题 1"/>
          <p:cNvSpPr txBox="1"/>
          <p:nvPr/>
        </p:nvSpPr>
        <p:spPr>
          <a:xfrm>
            <a:off x="5539740" y="1520825"/>
            <a:ext cx="5358765" cy="854710"/>
          </a:xfrm>
          <a:prstGeom prst="rect">
            <a:avLst/>
          </a:prstGeom>
          <a:noFill/>
          <a:ln>
            <a:noFill/>
          </a:ln>
        </p:spPr>
        <p:txBody>
          <a:bodyPr vert="horz" wrap="square" lIns="0" tIns="0" rIns="0" bIns="0" rtlCol="0" anchor="t"/>
          <a:lstStyle/>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活动图显示了从活动到活动的流，用于分析系统业务时可以演示业务流，也可以在收集系统需求时显示一个用例中的事件流，是描述系统中业务或用例活动顺序的重要工具。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通过活动图，可以清晰地展示系统中各个活动之间的先后顺序、并行关系以及条件分支等，帮助开发人员和业务人员更好地理解系统的业务逻辑和操作流程，从而为系统的设计和实现提供有力支持。</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1" name="标题 1"/>
          <p:cNvSpPr txBox="1"/>
          <p:nvPr>
            <p:custDataLst>
              <p:tags r:id="rId4"/>
            </p:custDataLst>
          </p:nvPr>
        </p:nvSpPr>
        <p:spPr>
          <a:xfrm>
            <a:off x="5472461" y="2547355"/>
            <a:ext cx="5359079" cy="282134"/>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活动图创建步骤</a:t>
            </a:r>
            <a:endParaRPr kumimoji="1" lang="zh-CN" altLang="en-US"/>
          </a:p>
        </p:txBody>
      </p:sp>
      <p:sp>
        <p:nvSpPr>
          <p:cNvPr id="12" name="标题 1"/>
          <p:cNvSpPr txBox="1"/>
          <p:nvPr/>
        </p:nvSpPr>
        <p:spPr>
          <a:xfrm>
            <a:off x="5519420" y="2829560"/>
            <a:ext cx="6532245" cy="2005330"/>
          </a:xfrm>
          <a:prstGeom prst="rect">
            <a:avLst/>
          </a:prstGeom>
          <a:noFill/>
          <a:ln>
            <a:noFill/>
          </a:ln>
        </p:spPr>
        <p:txBody>
          <a:bodyPr vert="horz" wrap="square" lIns="0" tIns="0" rIns="0" bIns="0" rtlCol="0" anchor="t"/>
          <a:lstStyle/>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创建活动图时，若用于分析系统业务，在浏览器中右击Use Case视图，选择“new→activity diagram”；若用于显示用例中的事件流，则在浏览器中选中某个用例，右击该用例，选择“new→activity diagram”。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增加泳道时，在工具栏选择swimlane按钮，然后单击框图增加泳道，并用人员或组织给泳道命名，泳道是框图里的竖段，包含特定人员或组织要进行的所有活动，可将框图分为多个泳道，每个泳道对应一个人或组织。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增加活动并设置活动顺序，首先在工具栏中选择Activity按钮，单击活动图增加活动并命名，然后选择Transition按钮，把箭头从一个活动拖向另一个活动，确定活动之间的先后顺序。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增加同步时，选择synchronization工具栏按钮，单击框图增加同步棒，画出从活动到同步棒的交接箭头，表示并行处理的开始，再画出从同步棒到可以并行发生的活动之间的交接箭头，创建另一同步棒表示并行处理结束，最后画出从同步活动到最后同步棒之间的交接箭头，表示并行处理的结束。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增加决策点时，选择decision工具栏按钮，单击框图增加决策点，拖动从决策到决策之后可能发生的活动之间的交接，双击交接，打开“detail”选项卡，在Guard Condition字段中写入保证条件，控制在决策之后采取的路径，保证条件应互斥。</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3" name="标题 1"/>
          <p:cNvSpPr txBox="1"/>
          <p:nvPr>
            <p:custDataLst>
              <p:tags r:id="rId5"/>
            </p:custDataLst>
          </p:nvPr>
        </p:nvSpPr>
        <p:spPr>
          <a:xfrm>
            <a:off x="5519451" y="5085980"/>
            <a:ext cx="5359079" cy="282134"/>
          </a:xfrm>
          <a:prstGeom prst="rect">
            <a:avLst/>
          </a:prstGeom>
          <a:noFill/>
          <a:ln>
            <a:noFill/>
          </a:ln>
        </p:spPr>
        <p:txBody>
          <a:bodyPr vert="horz" wrap="square" lIns="0" tIns="0" rIns="0" bIns="0" rtlCol="0" anchor="b"/>
          <a:lstStyle/>
          <a:p>
            <a:pPr algn="l">
              <a:lnSpc>
                <a:spcPct val="15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活动图应用示例</a:t>
            </a:r>
            <a:endParaRPr kumimoji="1" lang="zh-CN" altLang="en-US"/>
          </a:p>
        </p:txBody>
      </p:sp>
      <p:sp>
        <p:nvSpPr>
          <p:cNvPr id="14" name="标题 1"/>
          <p:cNvSpPr txBox="1"/>
          <p:nvPr/>
        </p:nvSpPr>
        <p:spPr>
          <a:xfrm>
            <a:off x="5519420" y="5445760"/>
            <a:ext cx="5358765" cy="953135"/>
          </a:xfrm>
          <a:prstGeom prst="rect">
            <a:avLst/>
          </a:prstGeom>
          <a:noFill/>
          <a:ln>
            <a:noFill/>
          </a:ln>
        </p:spPr>
        <p:txBody>
          <a:bodyPr vert="horz" wrap="square" lIns="0" tIns="0" rIns="0" bIns="0" rtlCol="0" anchor="t"/>
          <a:lstStyle/>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以ATM系统中“客户插入卡”的活动图为例，客户插入信用卡后，ATM系统会运行三个并发的活动：验证卡、验证PIN（密码）和验证余额。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这三个验证活动结束后，ATM系统根据验证结果执行下一步活动，如果卡正常、密码正确且通过余额验证，则询问客户有哪些要求，即执行相应的操作；如果任何一个验证通不过，ATM系统则将相应的出错信息显示在ATM屏幕上，通过活动图可以直观地展示这一过程，帮助开发人员理解ATM系统的业务逻辑和操作流程。</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5"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活动图建立与应用</a:t>
            </a:r>
            <a:endParaRPr kumimoji="1" lang="zh-CN" altLang="en-US"/>
          </a:p>
        </p:txBody>
      </p:sp>
      <p:grpSp>
        <p:nvGrpSpPr>
          <p:cNvPr id="16" name="组合 15"/>
          <p:cNvGrpSpPr/>
          <p:nvPr/>
        </p:nvGrpSpPr>
        <p:grpSpPr>
          <a:xfrm>
            <a:off x="157177" y="332616"/>
            <a:ext cx="527808" cy="722361"/>
            <a:chOff x="157177" y="332616"/>
            <a:chExt cx="527808" cy="722361"/>
          </a:xfrm>
        </p:grpSpPr>
        <p:sp>
          <p:nvSpPr>
            <p:cNvPr id="17" name="标题 1"/>
            <p:cNvSpPr txBox="1"/>
            <p:nvPr/>
          </p:nvSpPr>
          <p:spPr>
            <a:xfrm rot="2700000">
              <a:off x="234473" y="409912"/>
              <a:ext cx="373216" cy="373216"/>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700000">
              <a:off x="234473" y="604465"/>
              <a:ext cx="373216" cy="373216"/>
            </a:xfrm>
            <a:prstGeom prst="roundRect">
              <a:avLst/>
            </a:prstGeom>
            <a:solidFill>
              <a:schemeClr val="accent6">
                <a:lumMod val="40000"/>
                <a:lumOff val="60000"/>
                <a:alpha val="10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19" name="图片 18"/>
          <p:cNvPicPr>
            <a:picLocks noChangeAspect="1"/>
          </p:cNvPicPr>
          <p:nvPr/>
        </p:nvPicPr>
        <p:blipFill>
          <a:blip r:embed="rId6">
            <a:alphaModFix amt="100000"/>
          </a:blip>
          <a:srcRect/>
          <a:stretch>
            <a:fillRect/>
          </a:stretch>
        </p:blipFill>
        <p:spPr>
          <a:xfrm>
            <a:off x="419731" y="965200"/>
            <a:ext cx="4151637" cy="3594100"/>
          </a:xfrm>
          <a:prstGeom prst="rect">
            <a:avLst/>
          </a:prstGeom>
        </p:spPr>
      </p:pic>
      <p:sp>
        <p:nvSpPr>
          <p:cNvPr id="20" name="标题 1"/>
          <p:cNvSpPr txBox="1"/>
          <p:nvPr>
            <p:custDataLst>
              <p:tags r:id="rId7"/>
            </p:custDataLst>
          </p:nvPr>
        </p:nvSpPr>
        <p:spPr>
          <a:xfrm>
            <a:off x="4813794" y="3538325"/>
            <a:ext cx="658614" cy="567771"/>
          </a:xfrm>
          <a:prstGeom prst="hexagon">
            <a:avLst/>
          </a:prstGeom>
          <a:solidFill>
            <a:schemeClr val="bg1">
              <a:lumMod val="85000"/>
              <a:alpha val="7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custDataLst>
              <p:tags r:id="rId8"/>
            </p:custDataLst>
          </p:nvPr>
        </p:nvSpPr>
        <p:spPr>
          <a:xfrm>
            <a:off x="4920558" y="3660024"/>
            <a:ext cx="445087" cy="323165"/>
          </a:xfrm>
          <a:prstGeom prst="rect">
            <a:avLst/>
          </a:prstGeom>
          <a:noFill/>
          <a:ln>
            <a:noFill/>
          </a:ln>
        </p:spPr>
        <p:txBody>
          <a:bodyPr vert="horz" wrap="square" lIns="91440" tIns="45720" rIns="91440" bIns="45720" rtlCol="0" anchor="t"/>
          <a:lstStyle/>
          <a:p>
            <a:pPr algn="ctr">
              <a:lnSpc>
                <a:spcPct val="110000"/>
              </a:lnSpc>
            </a:pPr>
            <a:r>
              <a:rPr kumimoji="1" lang="en-US" altLang="zh-CN" sz="15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22" name="标题 1"/>
          <p:cNvSpPr txBox="1"/>
          <p:nvPr>
            <p:custDataLst>
              <p:tags r:id="rId9"/>
            </p:custDataLst>
          </p:nvPr>
        </p:nvSpPr>
        <p:spPr>
          <a:xfrm>
            <a:off x="4813794" y="5379825"/>
            <a:ext cx="658614" cy="567771"/>
          </a:xfrm>
          <a:prstGeom prst="hexagon">
            <a:avLst/>
          </a:prstGeom>
          <a:solidFill>
            <a:schemeClr val="bg1">
              <a:lumMod val="85000"/>
              <a:alpha val="7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23" name="图片 22"/>
          <p:cNvPicPr>
            <a:picLocks noChangeAspect="1"/>
          </p:cNvPicPr>
          <p:nvPr/>
        </p:nvPicPr>
        <p:blipFill>
          <a:blip r:embed="rId10">
            <a:alphaModFix amt="100000"/>
          </a:blip>
          <a:srcRect/>
          <a:stretch>
            <a:fillRect/>
          </a:stretch>
        </p:blipFill>
        <p:spPr>
          <a:xfrm>
            <a:off x="415326" y="4699000"/>
            <a:ext cx="3487349" cy="2159000"/>
          </a:xfrm>
          <a:prstGeom prst="rect">
            <a:avLst/>
          </a:prstGeom>
        </p:spPr>
      </p:pic>
      <p:sp>
        <p:nvSpPr>
          <p:cNvPr id="24" name="标题 1"/>
          <p:cNvSpPr txBox="1"/>
          <p:nvPr>
            <p:custDataLst>
              <p:tags r:id="rId11"/>
            </p:custDataLst>
          </p:nvPr>
        </p:nvSpPr>
        <p:spPr>
          <a:xfrm>
            <a:off x="4928178" y="5502159"/>
            <a:ext cx="445087" cy="323165"/>
          </a:xfrm>
          <a:prstGeom prst="rect">
            <a:avLst/>
          </a:prstGeom>
          <a:noFill/>
          <a:ln>
            <a:noFill/>
          </a:ln>
        </p:spPr>
        <p:txBody>
          <a:bodyPr vert="horz" wrap="square" lIns="91440" tIns="45720" rIns="91440" bIns="45720" rtlCol="0" anchor="t"/>
          <a:p>
            <a:pPr algn="ctr">
              <a:lnSpc>
                <a:spcPct val="110000"/>
              </a:lnSpc>
            </a:pPr>
            <a:r>
              <a:rPr kumimoji="1" lang="en-US" altLang="zh-CN" sz="15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ppt_y</p:attrName>
                                        </p:attrNameLst>
                                      </p:cBhvr>
                                      <p:tavLst>
                                        <p:tav tm="0">
                                          <p:val>
                                            <p:strVal val="#ppt_y+#ppt_h*1.125000"/>
                                          </p:val>
                                        </p:tav>
                                        <p:tav tm="100000">
                                          <p:val>
                                            <p:strVal val="#ppt_y"/>
                                          </p:val>
                                        </p:tav>
                                      </p:tavLst>
                                    </p:anim>
                                    <p:animEffect transition="in" filter="wipe(up)">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ppt_y</p:attrName>
                                        </p:attrNameLst>
                                      </p:cBhvr>
                                      <p:tavLst>
                                        <p:tav tm="0">
                                          <p:val>
                                            <p:strVal val="#ppt_y+#ppt_h*1.125000"/>
                                          </p:val>
                                        </p:tav>
                                        <p:tav tm="100000">
                                          <p:val>
                                            <p:strVal val="#ppt_y"/>
                                          </p:val>
                                        </p:tav>
                                      </p:tavLst>
                                    </p:anim>
                                    <p:animEffect transition="in" filter="wipe(up)">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custDataLst>
              <p:tags r:id="rId1"/>
            </p:custDataLst>
          </p:nvPr>
        </p:nvSpPr>
        <p:spPr>
          <a:xfrm>
            <a:off x="1487197" y="3708401"/>
            <a:ext cx="601980" cy="485140"/>
          </a:xfrm>
          <a:prstGeom prst="rect">
            <a:avLst/>
          </a:prstGeom>
          <a:noFill/>
          <a:ln>
            <a:noFill/>
          </a:ln>
        </p:spPr>
        <p:txBody>
          <a:bodyPr vert="horz" wrap="none" lIns="91440" tIns="45720" rIns="91440" bIns="45720" rtlCol="0" anchor="t">
            <a:spAutoFit/>
          </a:bodyPr>
          <a:lstStyle/>
          <a:p>
            <a:pPr algn="ctr">
              <a:lnSpc>
                <a:spcPct val="110000"/>
              </a:lnSpc>
            </a:pPr>
            <a:r>
              <a:rPr kumimoji="1" lang="en-US" altLang="zh-CN" sz="2800">
                <a:ln w="12700">
                  <a:noFill/>
                </a:ln>
                <a:solidFill>
                  <a:srgbClr val="A6A6A6">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5" name="标题 1"/>
          <p:cNvSpPr txBox="1"/>
          <p:nvPr>
            <p:custDataLst>
              <p:tags r:id="rId2"/>
            </p:custDataLst>
          </p:nvPr>
        </p:nvSpPr>
        <p:spPr>
          <a:xfrm>
            <a:off x="393821" y="4028800"/>
            <a:ext cx="2724156" cy="532282"/>
          </a:xfrm>
          <a:prstGeom prst="rect">
            <a:avLst/>
          </a:prstGeom>
          <a:noFill/>
          <a:ln cap="sq">
            <a:noFill/>
          </a:ln>
          <a:effectLst/>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类图组成元素</a:t>
            </a:r>
            <a:endParaRPr kumimoji="1" lang="zh-CN" altLang="en-US"/>
          </a:p>
        </p:txBody>
      </p:sp>
      <p:sp>
        <p:nvSpPr>
          <p:cNvPr id="6" name="标题 1"/>
          <p:cNvSpPr txBox="1"/>
          <p:nvPr/>
        </p:nvSpPr>
        <p:spPr>
          <a:xfrm>
            <a:off x="262255" y="4537075"/>
            <a:ext cx="2724150" cy="2157095"/>
          </a:xfrm>
          <a:prstGeom prst="rect">
            <a:avLst/>
          </a:prstGeom>
          <a:noFill/>
          <a:ln>
            <a:noFill/>
          </a:ln>
        </p:spPr>
        <p:txBody>
          <a:bodyPr vert="horz" wrap="square" lIns="0" tIns="0" rIns="0" bIns="0" rtlCol="0" anchor="t"/>
          <a:lstStyle/>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类图显示系统之中类和类之间的交互，是UML中用于描述系统静态结构的重要图表，由类（Class）、方法（Operation）和属性（Attribute）组成。</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类用方框表示，分为三个部分：第一部分是类名，明确标识类的身份；第二部分是类包含的属性，属性是类和相关的一些信息，如账目类包含账号、PIN（密码）和结余等属性；最后一部分包含类的方法，方法是类提供的一些功能，例如帐目类包含打开、取钱、扣钱和验钱数等方法。</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7" name="标题 1"/>
          <p:cNvSpPr txBox="1"/>
          <p:nvPr>
            <p:custDataLst>
              <p:tags r:id="rId3"/>
            </p:custDataLst>
          </p:nvPr>
        </p:nvSpPr>
        <p:spPr>
          <a:xfrm>
            <a:off x="5029915" y="3696336"/>
            <a:ext cx="665480" cy="485140"/>
          </a:xfrm>
          <a:prstGeom prst="rect">
            <a:avLst/>
          </a:prstGeom>
          <a:noFill/>
          <a:ln>
            <a:noFill/>
          </a:ln>
        </p:spPr>
        <p:txBody>
          <a:bodyPr vert="horz" wrap="none" lIns="91440" tIns="45720" rIns="91440" bIns="45720" rtlCol="0" anchor="t">
            <a:spAutoFit/>
          </a:bodyPr>
          <a:lstStyle/>
          <a:p>
            <a:pPr algn="ctr">
              <a:lnSpc>
                <a:spcPct val="110000"/>
              </a:lnSpc>
            </a:pPr>
            <a:r>
              <a:rPr kumimoji="1" lang="en-US" altLang="zh-CN" sz="2800">
                <a:ln w="12700">
                  <a:noFill/>
                </a:ln>
                <a:solidFill>
                  <a:srgbClr val="A6A6A6">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8" name="标题 1"/>
          <p:cNvSpPr txBox="1"/>
          <p:nvPr>
            <p:custDataLst>
              <p:tags r:id="rId4"/>
            </p:custDataLst>
          </p:nvPr>
        </p:nvSpPr>
        <p:spPr>
          <a:xfrm>
            <a:off x="4000652" y="4004670"/>
            <a:ext cx="2724156" cy="532282"/>
          </a:xfrm>
          <a:prstGeom prst="rect">
            <a:avLst/>
          </a:prstGeom>
          <a:noFill/>
          <a:ln cap="sq">
            <a:noFill/>
          </a:ln>
          <a:effectLst/>
        </p:spPr>
        <p:txBody>
          <a:bodyPr vert="horz" wrap="square" lIns="0" tIns="0" rIns="0" bIns="0" rtlCol="0" anchor="ctr"/>
          <a:lstStyle/>
          <a:p>
            <a:pPr algn="ctr">
              <a:lnSpc>
                <a:spcPct val="13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类图创建步骤</a:t>
            </a:r>
            <a:endParaRPr kumimoji="1" lang="zh-CN" altLang="en-US"/>
          </a:p>
        </p:txBody>
      </p:sp>
      <p:sp>
        <p:nvSpPr>
          <p:cNvPr id="9" name="标题 1"/>
          <p:cNvSpPr txBox="1"/>
          <p:nvPr/>
        </p:nvSpPr>
        <p:spPr>
          <a:xfrm>
            <a:off x="3117850" y="4364990"/>
            <a:ext cx="4442460" cy="2462530"/>
          </a:xfrm>
          <a:prstGeom prst="rect">
            <a:avLst/>
          </a:prstGeom>
          <a:noFill/>
          <a:ln>
            <a:noFill/>
          </a:ln>
        </p:spPr>
        <p:txBody>
          <a:bodyPr vert="horz" wrap="square" lIns="0" tIns="0" rIns="0" bIns="0" rtlCol="0" anchor="t"/>
          <a:lstStyle/>
          <a:p>
            <a:pPr indent="457200" algn="l">
              <a:lnSpc>
                <a:spcPct val="150000"/>
              </a:lnSpc>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创建类时，在Rational Rose中可以通过几种途径，最简单的方法是利用模型的Logic视图中的类图标和绘图工具，在图中创建一个类，或者在浏览器中选择一个包并使用快捷菜单的“new→class”，创建类后，双击打开它的对话框，在Documentation字段中添加文本来对类进行说明。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创建方法时，选择浏览器中或类图上的类，使用快捷菜单的“new→Operation”，输入方法的名字，并可在Documentation字段中为该方法输入描述其目的的简要说明。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创建属性时，选择浏览器中或类图上的类，使用快捷菜单的“new→Attribute”，输入属性的名字，并可在Documentation字段中为该属性输入描述其目的的简要说明。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创建类图时，右击浏览器内的Logical视图，选择“new→class diagram”，然后把浏览器内的类拉到类图中即可。</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0" name="标题 1"/>
          <p:cNvSpPr txBox="1"/>
          <p:nvPr>
            <p:custDataLst>
              <p:tags r:id="rId5"/>
            </p:custDataLst>
          </p:nvPr>
        </p:nvSpPr>
        <p:spPr>
          <a:xfrm>
            <a:off x="8472360" y="4061981"/>
            <a:ext cx="2883980" cy="424010"/>
          </a:xfrm>
          <a:prstGeom prst="roundRect">
            <a:avLst>
              <a:gd name="adj" fmla="val 50000"/>
            </a:avLst>
          </a:pr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11" name="标题 1"/>
          <p:cNvSpPr txBox="1"/>
          <p:nvPr>
            <p:custDataLst>
              <p:tags r:id="rId6"/>
            </p:custDataLst>
          </p:nvPr>
        </p:nvSpPr>
        <p:spPr>
          <a:xfrm>
            <a:off x="9695834" y="3636011"/>
            <a:ext cx="665480" cy="485140"/>
          </a:xfrm>
          <a:prstGeom prst="rect">
            <a:avLst/>
          </a:prstGeom>
          <a:noFill/>
          <a:ln>
            <a:noFill/>
          </a:ln>
        </p:spPr>
        <p:txBody>
          <a:bodyPr vert="horz" wrap="none" lIns="91440" tIns="45720" rIns="91440" bIns="45720" rtlCol="0" anchor="t">
            <a:spAutoFit/>
          </a:bodyPr>
          <a:lstStyle/>
          <a:p>
            <a:pPr algn="ctr">
              <a:lnSpc>
                <a:spcPct val="110000"/>
              </a:lnSpc>
            </a:pPr>
            <a:r>
              <a:rPr kumimoji="1" lang="en-US" altLang="zh-CN" sz="2800">
                <a:ln w="12700">
                  <a:noFill/>
                </a:ln>
                <a:solidFill>
                  <a:srgbClr val="659D76">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2" name="标题 1"/>
          <p:cNvSpPr txBox="1"/>
          <p:nvPr>
            <p:custDataLst>
              <p:tags r:id="rId7"/>
            </p:custDataLst>
          </p:nvPr>
        </p:nvSpPr>
        <p:spPr>
          <a:xfrm>
            <a:off x="8538398" y="4004670"/>
            <a:ext cx="2560132" cy="532282"/>
          </a:xfrm>
          <a:prstGeom prst="rect">
            <a:avLst/>
          </a:prstGeom>
          <a:noFill/>
          <a:ln cap="sq">
            <a:noFill/>
          </a:ln>
          <a:effectLst/>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类图关系与应用示例</a:t>
            </a:r>
            <a:endParaRPr kumimoji="1" lang="zh-CN" altLang="en-US"/>
          </a:p>
        </p:txBody>
      </p:sp>
      <p:sp>
        <p:nvSpPr>
          <p:cNvPr id="13" name="标题 1"/>
          <p:cNvSpPr txBox="1"/>
          <p:nvPr/>
        </p:nvSpPr>
        <p:spPr>
          <a:xfrm>
            <a:off x="7691755" y="4509135"/>
            <a:ext cx="3971925" cy="1051560"/>
          </a:xfrm>
          <a:prstGeom prst="rect">
            <a:avLst/>
          </a:prstGeom>
          <a:noFill/>
          <a:ln>
            <a:noFill/>
          </a:ln>
        </p:spPr>
        <p:txBody>
          <a:bodyPr vert="horz" wrap="square" lIns="0" tIns="0" rIns="0" bIns="0" rtlCol="0" anchor="t"/>
          <a:lstStyle/>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类之间的关系包括继承、关联、聚合和依赖等，在工具栏中显示。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对于关联关系，双击关联关系，可在弹出的对话框中对关联的名称和角色进行编辑，还可编辑关联关系的多重性，右单击所要编辑的关联的一端，从弹出的菜单中选择Multiplicity，然后选择所要的基数。</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buClrTx/>
              <a:buSzTx/>
              <a:buNone/>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以ATM系统中取款用例的类图为例，类图显示了取款用例中各个类之间的关系，由读卡机、账目、ATM屏幕和取钱机四个类完成，类之间的连线表示了类之间的通信关系，例如账目类连接了ATM屏幕，因为两者之间要直接相互通信；取钱机和读卡机不相连，因为两者之间不进行通信，通过类图可以清晰地展示取款用例中各组成部分的结构和交互方式，为系统的开发和维护提供重要参考。</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14" name="标题 1"/>
          <p:cNvSpPr txBox="1"/>
          <p:nvPr/>
        </p:nvSpPr>
        <p:spPr>
          <a:xfrm rot="20700000" flipH="1">
            <a:off x="773281" y="1982539"/>
            <a:ext cx="441936" cy="227832"/>
          </a:xfrm>
          <a:prstGeom prst="triangle">
            <a:avLst>
              <a:gd name="adj" fmla="val 33815"/>
            </a:avLst>
          </a:pr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15" name="标题 1"/>
          <p:cNvSpPr txBox="1"/>
          <p:nvPr/>
        </p:nvSpPr>
        <p:spPr>
          <a:xfrm rot="4422872" flipV="1">
            <a:off x="427439" y="1451676"/>
            <a:ext cx="274407" cy="155613"/>
          </a:xfrm>
          <a:prstGeom prst="triangle">
            <a:avLst>
              <a:gd name="adj" fmla="val 33815"/>
            </a:avLst>
          </a:prstGeom>
          <a:gradFill>
            <a:gsLst>
              <a:gs pos="1000">
                <a:schemeClr val="accent1"/>
              </a:gs>
              <a:gs pos="100000">
                <a:schemeClr val="accent1">
                  <a:lumMod val="60000"/>
                  <a:lumOff val="40000"/>
                </a:schemeClr>
              </a:gs>
            </a:gsLst>
            <a:lin ang="2700000" scaled="0"/>
          </a:gradFill>
          <a:ln cap="sq">
            <a:noFill/>
            <a:prstDash val="solid"/>
            <a:miter/>
          </a:ln>
          <a:effectLst>
            <a:outerShdw blurRad="330200" dist="190500" dir="5400000" sx="90000" sy="90000" algn="t" rotWithShape="0">
              <a:schemeClr val="accent1">
                <a:lumMod val="75000"/>
                <a:alpha val="25000"/>
              </a:schemeClr>
            </a:outerShdw>
          </a:effectLst>
        </p:spPr>
        <p:txBody>
          <a:bodyPr vert="horz" wrap="square" lIns="45720" tIns="22860" rIns="45720" bIns="22860" rtlCol="0" anchor="ctr"/>
          <a:lstStyle/>
          <a:p>
            <a:pPr algn="ctr">
              <a:lnSpc>
                <a:spcPct val="110000"/>
              </a:lnSpc>
            </a:pPr>
            <a:endParaRPr kumimoji="1" lang="zh-CN" altLang="en-US"/>
          </a:p>
        </p:txBody>
      </p:sp>
      <p:sp>
        <p:nvSpPr>
          <p:cNvPr id="16"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类图建立与应用</a:t>
            </a:r>
            <a:endParaRPr kumimoji="1" lang="zh-CN" altLang="en-US"/>
          </a:p>
        </p:txBody>
      </p:sp>
      <p:grpSp>
        <p:nvGrpSpPr>
          <p:cNvPr id="17" name="组合 16"/>
          <p:cNvGrpSpPr/>
          <p:nvPr/>
        </p:nvGrpSpPr>
        <p:grpSpPr>
          <a:xfrm>
            <a:off x="157177" y="332616"/>
            <a:ext cx="527808" cy="722361"/>
            <a:chOff x="157177" y="332616"/>
            <a:chExt cx="527808" cy="722361"/>
          </a:xfrm>
        </p:grpSpPr>
        <p:sp>
          <p:nvSpPr>
            <p:cNvPr id="18" name="标题 1"/>
            <p:cNvSpPr txBox="1"/>
            <p:nvPr/>
          </p:nvSpPr>
          <p:spPr>
            <a:xfrm rot="2700000">
              <a:off x="234473" y="409912"/>
              <a:ext cx="373216" cy="373216"/>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2700000">
              <a:off x="234473" y="604465"/>
              <a:ext cx="373216" cy="373216"/>
            </a:xfrm>
            <a:prstGeom prst="roundRect">
              <a:avLst/>
            </a:prstGeom>
            <a:solidFill>
              <a:schemeClr val="accent6">
                <a:lumMod val="40000"/>
                <a:lumOff val="60000"/>
                <a:alpha val="10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20" name="图片 19"/>
          <p:cNvPicPr>
            <a:picLocks noChangeAspect="1"/>
          </p:cNvPicPr>
          <p:nvPr/>
        </p:nvPicPr>
        <p:blipFill>
          <a:blip r:embed="rId8">
            <a:alphaModFix amt="100000"/>
          </a:blip>
          <a:srcRect/>
          <a:stretch>
            <a:fillRect/>
          </a:stretch>
        </p:blipFill>
        <p:spPr>
          <a:xfrm>
            <a:off x="3331845" y="1139070"/>
            <a:ext cx="3670300" cy="2537700"/>
          </a:xfrm>
          <a:prstGeom prst="rect">
            <a:avLst/>
          </a:prstGeom>
        </p:spPr>
      </p:pic>
      <p:pic>
        <p:nvPicPr>
          <p:cNvPr id="21" name="图片 20"/>
          <p:cNvPicPr>
            <a:picLocks noChangeAspect="1"/>
          </p:cNvPicPr>
          <p:nvPr/>
        </p:nvPicPr>
        <p:blipFill>
          <a:blip r:embed="rId9">
            <a:alphaModFix amt="100000"/>
          </a:blip>
          <a:srcRect/>
          <a:stretch>
            <a:fillRect/>
          </a:stretch>
        </p:blipFill>
        <p:spPr>
          <a:xfrm>
            <a:off x="7162800" y="1139003"/>
            <a:ext cx="4521200" cy="2497193"/>
          </a:xfrm>
          <a:prstGeom prst="rect">
            <a:avLst/>
          </a:prstGeom>
        </p:spPr>
      </p:pic>
      <p:pic>
        <p:nvPicPr>
          <p:cNvPr id="22" name="图片 21"/>
          <p:cNvPicPr>
            <a:picLocks noChangeAspect="1"/>
          </p:cNvPicPr>
          <p:nvPr/>
        </p:nvPicPr>
        <p:blipFill>
          <a:blip r:embed="rId10">
            <a:alphaModFix amt="100000"/>
          </a:blip>
          <a:srcRect r="43445"/>
          <a:stretch>
            <a:fillRect/>
          </a:stretch>
        </p:blipFill>
        <p:spPr>
          <a:xfrm>
            <a:off x="152400" y="1076325"/>
            <a:ext cx="3060065" cy="26200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P spid="13" grpId="0"/>
      <p:bldP spid="13"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2560"/>
            <a:ext cx="12192000" cy="6832878"/>
          </a:xfrm>
          <a:prstGeom prst="rect">
            <a:avLst/>
          </a:prstGeom>
          <a:solidFill>
            <a:schemeClr val="bg1">
              <a:alpha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a:off x="0" y="-5287"/>
            <a:ext cx="12192000" cy="6913531"/>
          </a:xfrm>
          <a:prstGeom prst="rect">
            <a:avLst/>
          </a:prstGeom>
          <a:noFill/>
          <a:ln>
            <a:noFill/>
          </a:ln>
        </p:spPr>
      </p:pic>
      <p:sp>
        <p:nvSpPr>
          <p:cNvPr id="4" name="标题 1"/>
          <p:cNvSpPr txBox="1"/>
          <p:nvPr/>
        </p:nvSpPr>
        <p:spPr>
          <a:xfrm>
            <a:off x="0" y="-5288"/>
            <a:ext cx="12192000" cy="6913531"/>
          </a:xfrm>
          <a:prstGeom prst="rect">
            <a:avLst/>
          </a:prstGeom>
          <a:solidFill>
            <a:schemeClr val="bg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03860" y="335280"/>
            <a:ext cx="11384280" cy="6187440"/>
          </a:xfrm>
          <a:prstGeom prst="rect">
            <a:avLst/>
          </a:prstGeom>
          <a:noFill/>
          <a:ln w="28575" cap="sq">
            <a:solidFill>
              <a:schemeClr val="accent1">
                <a:alpha val="100000"/>
              </a:schemeClr>
            </a:solidFill>
            <a:prstDash val="lgDash"/>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469873" y="2619985"/>
            <a:ext cx="7252255" cy="1957277"/>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Rational Rose使用心得与总结</a:t>
            </a:r>
            <a:endParaRPr kumimoji="1" lang="zh-CN" altLang="en-US"/>
          </a:p>
        </p:txBody>
      </p:sp>
      <p:sp>
        <p:nvSpPr>
          <p:cNvPr id="7" name="标题 1"/>
          <p:cNvSpPr txBox="1"/>
          <p:nvPr/>
        </p:nvSpPr>
        <p:spPr>
          <a:xfrm>
            <a:off x="4884165" y="753820"/>
            <a:ext cx="2423671" cy="300967"/>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2">
            <a:alphaModFix amt="100000"/>
          </a:blip>
          <a:srcRect/>
          <a:stretch>
            <a:fillRect/>
          </a:stretch>
        </p:blipFill>
        <p:spPr>
          <a:xfrm>
            <a:off x="3168790" y="1028700"/>
            <a:ext cx="5854420" cy="1745279"/>
          </a:xfrm>
          <a:prstGeom prst="rect">
            <a:avLst/>
          </a:prstGeom>
          <a:noFill/>
          <a:ln>
            <a:noFill/>
          </a:ln>
        </p:spPr>
      </p:pic>
      <p:sp>
        <p:nvSpPr>
          <p:cNvPr id="9" name="标题 1"/>
          <p:cNvSpPr txBox="1"/>
          <p:nvPr/>
        </p:nvSpPr>
        <p:spPr>
          <a:xfrm>
            <a:off x="5284914" y="335279"/>
            <a:ext cx="1622173" cy="1881077"/>
          </a:xfrm>
          <a:prstGeom prst="rect">
            <a:avLst/>
          </a:prstGeom>
          <a:noFill/>
          <a:ln>
            <a:noFill/>
          </a:ln>
          <a:effectLst/>
        </p:spPr>
        <p:txBody>
          <a:bodyPr vert="horz" wrap="square" lIns="0" tIns="0" rIns="0" bIns="0" rtlCol="0" anchor="b"/>
          <a:lstStyle/>
          <a:p>
            <a:pPr algn="ctr">
              <a:lnSpc>
                <a:spcPct val="100000"/>
              </a:lnSpc>
            </a:pPr>
            <a:r>
              <a:rPr kumimoji="1" lang="en-US" altLang="zh-CN" sz="396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88595" y="1682153"/>
            <a:ext cx="2165507" cy="681041"/>
          </a:xfrm>
          <a:custGeom>
            <a:avLst/>
            <a:gdLst>
              <a:gd name="connsiteX0" fmla="*/ 1259015 w 1259014"/>
              <a:gd name="connsiteY0" fmla="*/ 0 h 395954"/>
              <a:gd name="connsiteX1" fmla="*/ 0 w 1259014"/>
              <a:gd name="connsiteY1" fmla="*/ 0 h 395954"/>
              <a:gd name="connsiteX2" fmla="*/ 0 w 1259014"/>
              <a:gd name="connsiteY2" fmla="*/ 266129 h 395954"/>
              <a:gd name="connsiteX3" fmla="*/ 129826 w 1259014"/>
              <a:gd name="connsiteY3" fmla="*/ 395954 h 395954"/>
              <a:gd name="connsiteX4" fmla="*/ 1259015 w 1259014"/>
              <a:gd name="connsiteY4" fmla="*/ 395954 h 395954"/>
              <a:gd name="connsiteX5" fmla="*/ 1259015 w 1259014"/>
              <a:gd name="connsiteY5" fmla="*/ 0 h 395954"/>
            </a:gdLst>
            <a:ahLst/>
            <a:cxnLst/>
            <a:rect l="l" t="t" r="r" b="b"/>
            <a:pathLst>
              <a:path w="1259014" h="395954">
                <a:moveTo>
                  <a:pt x="1259015" y="0"/>
                </a:moveTo>
                <a:lnTo>
                  <a:pt x="0" y="0"/>
                </a:lnTo>
                <a:lnTo>
                  <a:pt x="0" y="266129"/>
                </a:lnTo>
                <a:cubicBezTo>
                  <a:pt x="0" y="337852"/>
                  <a:pt x="58102" y="395954"/>
                  <a:pt x="129826" y="395954"/>
                </a:cubicBezTo>
                <a:lnTo>
                  <a:pt x="1259015" y="395954"/>
                </a:lnTo>
                <a:lnTo>
                  <a:pt x="1259015" y="0"/>
                </a:lnTo>
                <a:close/>
              </a:path>
            </a:pathLst>
          </a:custGeom>
          <a:solidFill>
            <a:schemeClr val="accent6">
              <a:lumMod val="75000"/>
              <a:alpha val="100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866334" y="1292725"/>
            <a:ext cx="3835221" cy="4968510"/>
          </a:xfrm>
          <a:prstGeom prst="roundRect">
            <a:avLst>
              <a:gd name="adj" fmla="val 5587"/>
            </a:avLst>
          </a:prstGeom>
          <a:solidFill>
            <a:schemeClr val="bg1"/>
          </a:solidFill>
          <a:ln w="12700" cap="sq">
            <a:solidFill>
              <a:schemeClr val="accent6">
                <a:lumMod val="75000"/>
                <a:alpha val="100000"/>
              </a:schemeClr>
            </a:solidFill>
            <a:miter/>
          </a:ln>
          <a:effectLst>
            <a:outerShdw blurRad="381000" dist="215900" dir="2700000" algn="tl" rotWithShape="0">
              <a:schemeClr val="tx1">
                <a:lumMod val="85000"/>
                <a:lumOff val="15000"/>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54642" y="2286522"/>
            <a:ext cx="3265195" cy="3752327"/>
          </a:xfrm>
          <a:prstGeom prst="rect">
            <a:avLst/>
          </a:prstGeom>
          <a:noFill/>
          <a:ln>
            <a:noFill/>
          </a:ln>
        </p:spPr>
        <p:txBody>
          <a:bodyPr vert="horz" wrap="square" lIns="0" tIns="0" rIns="0" bIns="0" rtlCol="0" anchor="t"/>
          <a:lstStyle/>
          <a:p>
            <a:pPr indent="457200"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Rational Rose功能强大且全面，在可视化建模方面优势显著，能通过各类UML图，像用例图、类图、顺序图等，将复杂软件系统的结构与行为以图形化呈现，让开发团队能直观把握系统设计，还促进了不同角色间的沟通，减少理解偏差。</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其代码生成和逆向工程功能也很实用，正向工程能依据模型自动生成代码框架，提升开发效率、降低手动编码错误；逆向工程可从现有代码提取模型信息，便于理解和维护已有系统。</a:t>
            </a:r>
            <a:endParaRPr kumimoji="1" lang="zh-CN" altLang="en-US"/>
          </a:p>
        </p:txBody>
      </p:sp>
      <p:sp>
        <p:nvSpPr>
          <p:cNvPr id="6" name="标题 1"/>
          <p:cNvSpPr txBox="1"/>
          <p:nvPr/>
        </p:nvSpPr>
        <p:spPr>
          <a:xfrm>
            <a:off x="3613229" y="1495214"/>
            <a:ext cx="921232" cy="584775"/>
          </a:xfrm>
          <a:prstGeom prst="rect">
            <a:avLst/>
          </a:prstGeom>
          <a:noFill/>
          <a:ln>
            <a:noFill/>
          </a:ln>
        </p:spPr>
        <p:txBody>
          <a:bodyPr vert="horz" wrap="square" lIns="91440" tIns="45720" rIns="91440" bIns="45720" rtlCol="0" anchor="ctr"/>
          <a:lstStyle/>
          <a:p>
            <a:pPr algn="r">
              <a:lnSpc>
                <a:spcPct val="110000"/>
              </a:lnSpc>
            </a:pPr>
            <a:r>
              <a:rPr kumimoji="1" lang="en-US" altLang="zh-CN" sz="3200">
                <a:ln w="6350">
                  <a:noFill/>
                </a:ln>
                <a:solidFill>
                  <a:schemeClr val="accent6">
                    <a:lumMod val="75000"/>
                  </a:schemeClr>
                </a:solidFill>
                <a:latin typeface="OPPOSans H" panose="00020600040101010101" charset="-122"/>
                <a:ea typeface="OPPOSans H" panose="00020600040101010101" charset="-122"/>
                <a:cs typeface="OPPOSans H" panose="00020600040101010101" charset="-122"/>
              </a:rPr>
              <a:t>01</a:t>
            </a:r>
            <a:endParaRPr kumimoji="1" lang="en-US" altLang="zh-CN" sz="3200">
              <a:ln w="6350">
                <a:noFill/>
              </a:ln>
              <a:solidFill>
                <a:schemeClr val="accent6">
                  <a:lumMod val="75000"/>
                </a:schemeClr>
              </a:solidFill>
              <a:latin typeface="OPPOSans H" panose="00020600040101010101" charset="-122"/>
              <a:ea typeface="OPPOSans H" panose="00020600040101010101" charset="-122"/>
              <a:cs typeface="OPPOSans H" panose="00020600040101010101" charset="-122"/>
            </a:endParaRPr>
          </a:p>
        </p:txBody>
      </p:sp>
      <p:sp>
        <p:nvSpPr>
          <p:cNvPr id="7" name="标题 1"/>
          <p:cNvSpPr txBox="1"/>
          <p:nvPr/>
        </p:nvSpPr>
        <p:spPr>
          <a:xfrm>
            <a:off x="5235177" y="4274663"/>
            <a:ext cx="2165507" cy="681041"/>
          </a:xfrm>
          <a:custGeom>
            <a:avLst/>
            <a:gdLst>
              <a:gd name="connsiteX0" fmla="*/ 1259015 w 1259014"/>
              <a:gd name="connsiteY0" fmla="*/ 0 h 395954"/>
              <a:gd name="connsiteX1" fmla="*/ 0 w 1259014"/>
              <a:gd name="connsiteY1" fmla="*/ 0 h 395954"/>
              <a:gd name="connsiteX2" fmla="*/ 0 w 1259014"/>
              <a:gd name="connsiteY2" fmla="*/ 266129 h 395954"/>
              <a:gd name="connsiteX3" fmla="*/ 129826 w 1259014"/>
              <a:gd name="connsiteY3" fmla="*/ 395954 h 395954"/>
              <a:gd name="connsiteX4" fmla="*/ 1259015 w 1259014"/>
              <a:gd name="connsiteY4" fmla="*/ 395954 h 395954"/>
              <a:gd name="connsiteX5" fmla="*/ 1259015 w 1259014"/>
              <a:gd name="connsiteY5" fmla="*/ 0 h 395954"/>
            </a:gdLst>
            <a:ahLst/>
            <a:cxnLst/>
            <a:rect l="l" t="t" r="r" b="b"/>
            <a:pathLst>
              <a:path w="1259014" h="395954">
                <a:moveTo>
                  <a:pt x="1259015" y="0"/>
                </a:moveTo>
                <a:lnTo>
                  <a:pt x="0" y="0"/>
                </a:lnTo>
                <a:lnTo>
                  <a:pt x="0" y="266129"/>
                </a:lnTo>
                <a:cubicBezTo>
                  <a:pt x="0" y="337852"/>
                  <a:pt x="58102" y="395954"/>
                  <a:pt x="129826" y="395954"/>
                </a:cubicBezTo>
                <a:lnTo>
                  <a:pt x="1259015" y="395954"/>
                </a:lnTo>
                <a:lnTo>
                  <a:pt x="1259015" y="0"/>
                </a:ln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5460682" y="3885235"/>
            <a:ext cx="6058218" cy="2376000"/>
          </a:xfrm>
          <a:prstGeom prst="roundRect">
            <a:avLst>
              <a:gd name="adj" fmla="val 5587"/>
            </a:avLst>
          </a:prstGeom>
          <a:solidFill>
            <a:schemeClr val="bg1"/>
          </a:solidFill>
          <a:ln w="12700" cap="sq">
            <a:solidFill>
              <a:schemeClr val="accent1"/>
            </a:solidFill>
            <a:miter/>
          </a:ln>
          <a:effectLst>
            <a:outerShdw blurRad="381000" dist="215900" dir="2700000" algn="tl" rotWithShape="0">
              <a:schemeClr val="tx1">
                <a:lumMod val="85000"/>
                <a:lumOff val="15000"/>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029825" y="4087724"/>
            <a:ext cx="1326537" cy="584775"/>
          </a:xfrm>
          <a:prstGeom prst="rect">
            <a:avLst/>
          </a:prstGeom>
          <a:noFill/>
          <a:ln>
            <a:noFill/>
          </a:ln>
        </p:spPr>
        <p:txBody>
          <a:bodyPr vert="horz" wrap="square" lIns="91440" tIns="45720" rIns="91440" bIns="45720" rtlCol="0" anchor="b"/>
          <a:lstStyle/>
          <a:p>
            <a:pPr algn="r">
              <a:lnSpc>
                <a:spcPct val="110000"/>
              </a:lnSpc>
            </a:pPr>
            <a:r>
              <a:rPr kumimoji="1" lang="en-US" altLang="zh-CN" sz="3200">
                <a:ln w="6350">
                  <a:noFill/>
                </a:ln>
                <a:solidFill>
                  <a:srgbClr val="659D76">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0" name="标题 1"/>
          <p:cNvSpPr txBox="1"/>
          <p:nvPr/>
        </p:nvSpPr>
        <p:spPr>
          <a:xfrm>
            <a:off x="5735711" y="4725042"/>
            <a:ext cx="5591616" cy="1254118"/>
          </a:xfrm>
          <a:prstGeom prst="rect">
            <a:avLst/>
          </a:prstGeom>
          <a:noFill/>
          <a:ln>
            <a:noFill/>
          </a:ln>
        </p:spPr>
        <p:txBody>
          <a:bodyPr vert="horz" wrap="square" lIns="0" tIns="0" rIns="0" bIns="0" rtlCol="0" anchor="t"/>
          <a:lstStyle/>
          <a:p>
            <a:pPr indent="457200"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总的来说，在大型、对架构设计要求高且需求相对稳定的软件项目中，Rational Rose是出色的建模帮手，能够充分发挥其强大的功能优势，为项目的成功构建奠定坚实基础。	</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但在小型、快速迭代的项目里，可能需要搭配更轻量灵活的工具使用，以满足项目快速开发和灵活调整的需求。</a:t>
            </a:r>
            <a:endParaRPr kumimoji="1" lang="zh-CN" altLang="en-US"/>
          </a:p>
        </p:txBody>
      </p:sp>
      <p:sp>
        <p:nvSpPr>
          <p:cNvPr id="11" name="标题 1"/>
          <p:cNvSpPr txBox="1"/>
          <p:nvPr/>
        </p:nvSpPr>
        <p:spPr>
          <a:xfrm>
            <a:off x="5235177" y="1682153"/>
            <a:ext cx="2165507" cy="681041"/>
          </a:xfrm>
          <a:custGeom>
            <a:avLst/>
            <a:gdLst>
              <a:gd name="connsiteX0" fmla="*/ 1259015 w 1259014"/>
              <a:gd name="connsiteY0" fmla="*/ 0 h 395954"/>
              <a:gd name="connsiteX1" fmla="*/ 0 w 1259014"/>
              <a:gd name="connsiteY1" fmla="*/ 0 h 395954"/>
              <a:gd name="connsiteX2" fmla="*/ 0 w 1259014"/>
              <a:gd name="connsiteY2" fmla="*/ 266129 h 395954"/>
              <a:gd name="connsiteX3" fmla="*/ 129826 w 1259014"/>
              <a:gd name="connsiteY3" fmla="*/ 395954 h 395954"/>
              <a:gd name="connsiteX4" fmla="*/ 1259015 w 1259014"/>
              <a:gd name="connsiteY4" fmla="*/ 395954 h 395954"/>
              <a:gd name="connsiteX5" fmla="*/ 1259015 w 1259014"/>
              <a:gd name="connsiteY5" fmla="*/ 0 h 395954"/>
            </a:gdLst>
            <a:ahLst/>
            <a:cxnLst/>
            <a:rect l="l" t="t" r="r" b="b"/>
            <a:pathLst>
              <a:path w="1259014" h="395954">
                <a:moveTo>
                  <a:pt x="1259015" y="0"/>
                </a:moveTo>
                <a:lnTo>
                  <a:pt x="0" y="0"/>
                </a:lnTo>
                <a:lnTo>
                  <a:pt x="0" y="266129"/>
                </a:lnTo>
                <a:cubicBezTo>
                  <a:pt x="0" y="337852"/>
                  <a:pt x="58102" y="395954"/>
                  <a:pt x="129826" y="395954"/>
                </a:cubicBezTo>
                <a:lnTo>
                  <a:pt x="1259015" y="395954"/>
                </a:lnTo>
                <a:lnTo>
                  <a:pt x="1259015" y="0"/>
                </a:lnTo>
                <a:close/>
              </a:path>
            </a:pathLst>
          </a:custGeom>
          <a:solidFill>
            <a:schemeClr val="accent1">
              <a:lumMod val="75000"/>
            </a:schemeClr>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5460682" y="1292725"/>
            <a:ext cx="6058218" cy="2376000"/>
          </a:xfrm>
          <a:prstGeom prst="roundRect">
            <a:avLst>
              <a:gd name="adj" fmla="val 5587"/>
            </a:avLst>
          </a:prstGeom>
          <a:solidFill>
            <a:schemeClr val="bg1"/>
          </a:solidFill>
          <a:ln w="12700" cap="sq">
            <a:solidFill>
              <a:schemeClr val="accent1"/>
            </a:solidFill>
            <a:miter/>
          </a:ln>
          <a:effectLst>
            <a:outerShdw blurRad="381000" dist="215900" dir="2700000" algn="tl" rotWithShape="0">
              <a:schemeClr val="tx1">
                <a:lumMod val="85000"/>
                <a:lumOff val="15000"/>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029825" y="1495214"/>
            <a:ext cx="1326537" cy="584775"/>
          </a:xfrm>
          <a:prstGeom prst="rect">
            <a:avLst/>
          </a:prstGeom>
          <a:noFill/>
          <a:ln>
            <a:noFill/>
          </a:ln>
        </p:spPr>
        <p:txBody>
          <a:bodyPr vert="horz" wrap="square" lIns="91440" tIns="45720" rIns="91440" bIns="45720" rtlCol="0" anchor="b"/>
          <a:lstStyle/>
          <a:p>
            <a:pPr algn="r">
              <a:lnSpc>
                <a:spcPct val="110000"/>
              </a:lnSpc>
            </a:pPr>
            <a:r>
              <a:rPr kumimoji="1" lang="en-US" altLang="zh-CN" sz="3200">
                <a:ln w="6350">
                  <a:noFill/>
                </a:ln>
                <a:solidFill>
                  <a:srgbClr val="659D76">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4" name="标题 1"/>
          <p:cNvSpPr txBox="1"/>
          <p:nvPr/>
        </p:nvSpPr>
        <p:spPr>
          <a:xfrm>
            <a:off x="5235177" y="1467991"/>
            <a:ext cx="3581163" cy="691072"/>
          </a:xfrm>
          <a:custGeom>
            <a:avLst/>
            <a:gdLst>
              <a:gd name="connsiteX0" fmla="*/ 184618 w 3581163"/>
              <a:gd name="connsiteY0" fmla="*/ 0 h 691072"/>
              <a:gd name="connsiteX1" fmla="*/ 1008903 w 3581163"/>
              <a:gd name="connsiteY1" fmla="*/ 0 h 691072"/>
              <a:gd name="connsiteX2" fmla="*/ 1508909 w 3581163"/>
              <a:gd name="connsiteY2" fmla="*/ 0 h 691072"/>
              <a:gd name="connsiteX3" fmla="*/ 3311163 w 3581163"/>
              <a:gd name="connsiteY3" fmla="*/ 0 h 691072"/>
              <a:gd name="connsiteX4" fmla="*/ 3581163 w 3581163"/>
              <a:gd name="connsiteY4" fmla="*/ 270000 h 691072"/>
              <a:gd name="connsiteX5" fmla="*/ 3311163 w 3581163"/>
              <a:gd name="connsiteY5" fmla="*/ 540000 h 691072"/>
              <a:gd name="connsiteX6" fmla="*/ 1008903 w 3581163"/>
              <a:gd name="connsiteY6" fmla="*/ 540000 h 691072"/>
              <a:gd name="connsiteX7" fmla="*/ 995101 w 3581163"/>
              <a:gd name="connsiteY7" fmla="*/ 538609 h 691072"/>
              <a:gd name="connsiteX8" fmla="*/ 293926 w 3581163"/>
              <a:gd name="connsiteY8" fmla="*/ 538609 h 691072"/>
              <a:gd name="connsiteX9" fmla="*/ 193422 w 3581163"/>
              <a:gd name="connsiteY9" fmla="*/ 538609 h 691072"/>
              <a:gd name="connsiteX10" fmla="*/ 159424 w 3581163"/>
              <a:gd name="connsiteY10" fmla="*/ 538609 h 691072"/>
              <a:gd name="connsiteX11" fmla="*/ 0 w 3581163"/>
              <a:gd name="connsiteY11" fmla="*/ 691072 h 691072"/>
              <a:gd name="connsiteX12" fmla="*/ 0 w 3581163"/>
              <a:gd name="connsiteY12" fmla="*/ 176557 h 691072"/>
              <a:gd name="connsiteX13" fmla="*/ 184618 w 3581163"/>
              <a:gd name="connsiteY13" fmla="*/ 0 h 691072"/>
            </a:gdLst>
            <a:ahLst/>
            <a:cxnLst/>
            <a:rect l="l" t="t" r="r" b="b"/>
            <a:pathLst>
              <a:path w="3581163" h="691072">
                <a:moveTo>
                  <a:pt x="184618" y="0"/>
                </a:moveTo>
                <a:lnTo>
                  <a:pt x="1008903" y="0"/>
                </a:lnTo>
                <a:lnTo>
                  <a:pt x="1508909" y="0"/>
                </a:lnTo>
                <a:lnTo>
                  <a:pt x="3311163" y="0"/>
                </a:lnTo>
                <a:cubicBezTo>
                  <a:pt x="3460280" y="0"/>
                  <a:pt x="3581163" y="120883"/>
                  <a:pt x="3581163" y="270000"/>
                </a:cubicBezTo>
                <a:cubicBezTo>
                  <a:pt x="3581163" y="419117"/>
                  <a:pt x="3460280" y="540000"/>
                  <a:pt x="3311163" y="540000"/>
                </a:cubicBezTo>
                <a:lnTo>
                  <a:pt x="1008903" y="540000"/>
                </a:lnTo>
                <a:lnTo>
                  <a:pt x="995101" y="538609"/>
                </a:lnTo>
                <a:lnTo>
                  <a:pt x="293926" y="538609"/>
                </a:lnTo>
                <a:lnTo>
                  <a:pt x="193422" y="538609"/>
                </a:lnTo>
                <a:lnTo>
                  <a:pt x="159424" y="538609"/>
                </a:lnTo>
                <a:cubicBezTo>
                  <a:pt x="71382" y="538609"/>
                  <a:pt x="0" y="606873"/>
                  <a:pt x="0" y="691072"/>
                </a:cubicBezTo>
                <a:lnTo>
                  <a:pt x="0" y="176557"/>
                </a:lnTo>
                <a:cubicBezTo>
                  <a:pt x="0" y="79017"/>
                  <a:pt x="82623" y="0"/>
                  <a:pt x="184618" y="0"/>
                </a:cubicBezTo>
                <a:close/>
              </a:path>
            </a:pathLst>
          </a:custGeom>
          <a:solidFill>
            <a:schemeClr val="accent6">
              <a:lumMod val="40000"/>
              <a:lumOff val="60000"/>
            </a:schemeClr>
          </a:solidFill>
          <a:ln w="9525" cap="flat">
            <a:noFill/>
            <a:miter/>
          </a:ln>
          <a:effectLst/>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5663321" y="2132852"/>
            <a:ext cx="5591616" cy="1254118"/>
          </a:xfrm>
          <a:prstGeom prst="rect">
            <a:avLst/>
          </a:prstGeom>
          <a:noFill/>
          <a:ln>
            <a:noFill/>
          </a:ln>
        </p:spPr>
        <p:txBody>
          <a:bodyPr vert="horz" wrap="square" lIns="0" tIns="0" rIns="0" bIns="0" rtlCol="0" anchor="t"/>
          <a:lstStyle/>
          <a:p>
            <a:pPr indent="457200" algn="l">
              <a:lnSpc>
                <a:spcPct val="130000"/>
              </a:lnSpc>
            </a:pPr>
            <a:r>
              <a:rPr kumimoji="1" lang="en-US" altLang="zh-CN" sz="117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Rational Rose操作较为复杂，新用户入门学习成本较高，需要花时间熟悉各种功能和操作技巧。	</a:t>
            </a:r>
            <a:endParaRPr kumimoji="1" lang="en-US" altLang="zh-CN" sz="117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30000"/>
              </a:lnSpc>
            </a:pPr>
            <a:r>
              <a:rPr kumimoji="1" lang="en-US" altLang="zh-CN" sz="117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在如今敏捷开发流行的趋势下，它灵活性欠佳，重量级的特性使得在快速迭代的项目中难以灵活调整。	</a:t>
            </a:r>
            <a:endParaRPr kumimoji="1" lang="en-US" altLang="zh-CN" sz="117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30000"/>
              </a:lnSpc>
            </a:pPr>
            <a:r>
              <a:rPr kumimoji="1" lang="en-US" altLang="zh-CN" sz="117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同时，在处理复杂模型时，对硬件性能要求较高，否则可能出现运行卡顿的情况。</a:t>
            </a:r>
            <a:endParaRPr kumimoji="1" lang="zh-CN" altLang="en-US"/>
          </a:p>
        </p:txBody>
      </p:sp>
      <p:sp>
        <p:nvSpPr>
          <p:cNvPr id="16" name="标题 1"/>
          <p:cNvSpPr txBox="1"/>
          <p:nvPr/>
        </p:nvSpPr>
        <p:spPr>
          <a:xfrm>
            <a:off x="688595" y="1467991"/>
            <a:ext cx="3098141" cy="691072"/>
          </a:xfrm>
          <a:custGeom>
            <a:avLst/>
            <a:gdLst>
              <a:gd name="connsiteX0" fmla="*/ 309863 w 3098141"/>
              <a:gd name="connsiteY0" fmla="*/ 0 h 691072"/>
              <a:gd name="connsiteX1" fmla="*/ 2368017 w 3098141"/>
              <a:gd name="connsiteY1" fmla="*/ 0 h 691072"/>
              <a:gd name="connsiteX2" fmla="*/ 2532555 w 3098141"/>
              <a:gd name="connsiteY2" fmla="*/ 0 h 691072"/>
              <a:gd name="connsiteX3" fmla="*/ 2828141 w 3098141"/>
              <a:gd name="connsiteY3" fmla="*/ 0 h 691072"/>
              <a:gd name="connsiteX4" fmla="*/ 3098141 w 3098141"/>
              <a:gd name="connsiteY4" fmla="*/ 270000 h 691072"/>
              <a:gd name="connsiteX5" fmla="*/ 2828141 w 3098141"/>
              <a:gd name="connsiteY5" fmla="*/ 540000 h 691072"/>
              <a:gd name="connsiteX6" fmla="*/ 2368017 w 3098141"/>
              <a:gd name="connsiteY6" fmla="*/ 540000 h 691072"/>
              <a:gd name="connsiteX7" fmla="*/ 2354215 w 3098141"/>
              <a:gd name="connsiteY7" fmla="*/ 538609 h 691072"/>
              <a:gd name="connsiteX8" fmla="*/ 493326 w 3098141"/>
              <a:gd name="connsiteY8" fmla="*/ 538609 h 691072"/>
              <a:gd name="connsiteX9" fmla="*/ 324640 w 3098141"/>
              <a:gd name="connsiteY9" fmla="*/ 538609 h 691072"/>
              <a:gd name="connsiteX10" fmla="*/ 267577 w 3098141"/>
              <a:gd name="connsiteY10" fmla="*/ 538609 h 691072"/>
              <a:gd name="connsiteX11" fmla="*/ 0 w 3098141"/>
              <a:gd name="connsiteY11" fmla="*/ 691072 h 691072"/>
              <a:gd name="connsiteX12" fmla="*/ 0 w 3098141"/>
              <a:gd name="connsiteY12" fmla="*/ 176557 h 691072"/>
              <a:gd name="connsiteX13" fmla="*/ 309863 w 3098141"/>
              <a:gd name="connsiteY13" fmla="*/ 0 h 691072"/>
            </a:gdLst>
            <a:ahLst/>
            <a:cxnLst/>
            <a:rect l="l" t="t" r="r" b="b"/>
            <a:pathLst>
              <a:path w="3098141" h="691072">
                <a:moveTo>
                  <a:pt x="309863" y="0"/>
                </a:moveTo>
                <a:lnTo>
                  <a:pt x="2368017" y="0"/>
                </a:lnTo>
                <a:lnTo>
                  <a:pt x="2532555" y="0"/>
                </a:lnTo>
                <a:lnTo>
                  <a:pt x="2828141" y="0"/>
                </a:lnTo>
                <a:cubicBezTo>
                  <a:pt x="2977258" y="0"/>
                  <a:pt x="3098141" y="120883"/>
                  <a:pt x="3098141" y="270000"/>
                </a:cubicBezTo>
                <a:cubicBezTo>
                  <a:pt x="3098141" y="419117"/>
                  <a:pt x="2977258" y="540000"/>
                  <a:pt x="2828141" y="540000"/>
                </a:cubicBezTo>
                <a:lnTo>
                  <a:pt x="2368017" y="540000"/>
                </a:lnTo>
                <a:lnTo>
                  <a:pt x="2354215" y="538609"/>
                </a:lnTo>
                <a:lnTo>
                  <a:pt x="493326" y="538609"/>
                </a:lnTo>
                <a:lnTo>
                  <a:pt x="324640" y="538609"/>
                </a:lnTo>
                <a:lnTo>
                  <a:pt x="267577" y="538609"/>
                </a:lnTo>
                <a:cubicBezTo>
                  <a:pt x="119808" y="538609"/>
                  <a:pt x="0" y="606873"/>
                  <a:pt x="0" y="691072"/>
                </a:cubicBezTo>
                <a:lnTo>
                  <a:pt x="0" y="176557"/>
                </a:lnTo>
                <a:cubicBezTo>
                  <a:pt x="0" y="79017"/>
                  <a:pt x="138676" y="0"/>
                  <a:pt x="309863" y="0"/>
                </a:cubicBezTo>
                <a:close/>
              </a:path>
            </a:pathLst>
          </a:custGeom>
          <a:solidFill>
            <a:schemeClr val="accent6">
              <a:lumMod val="40000"/>
              <a:lumOff val="60000"/>
            </a:schemeClr>
          </a:solidFill>
          <a:ln w="9525" cap="flat">
            <a:noFill/>
            <a:miter/>
          </a:ln>
          <a:effectLst/>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1141942" y="1505769"/>
            <a:ext cx="2471288" cy="492612"/>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Rational Rose优势</a:t>
            </a:r>
            <a:endParaRPr kumimoji="1" lang="zh-CN" altLang="en-US"/>
          </a:p>
        </p:txBody>
      </p:sp>
      <p:sp>
        <p:nvSpPr>
          <p:cNvPr id="18" name="标题 1"/>
          <p:cNvSpPr txBox="1"/>
          <p:nvPr/>
        </p:nvSpPr>
        <p:spPr>
          <a:xfrm>
            <a:off x="5671576" y="1505769"/>
            <a:ext cx="2942593" cy="492612"/>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Rational Rose不足</a:t>
            </a:r>
            <a:endParaRPr kumimoji="1" lang="zh-CN" altLang="en-US"/>
          </a:p>
        </p:txBody>
      </p:sp>
      <p:sp>
        <p:nvSpPr>
          <p:cNvPr id="19" name="标题 1"/>
          <p:cNvSpPr txBox="1"/>
          <p:nvPr/>
        </p:nvSpPr>
        <p:spPr>
          <a:xfrm>
            <a:off x="5237378" y="4067075"/>
            <a:ext cx="3581163" cy="691072"/>
          </a:xfrm>
          <a:custGeom>
            <a:avLst/>
            <a:gdLst>
              <a:gd name="connsiteX0" fmla="*/ 184618 w 3581163"/>
              <a:gd name="connsiteY0" fmla="*/ 0 h 691072"/>
              <a:gd name="connsiteX1" fmla="*/ 1008903 w 3581163"/>
              <a:gd name="connsiteY1" fmla="*/ 0 h 691072"/>
              <a:gd name="connsiteX2" fmla="*/ 1508909 w 3581163"/>
              <a:gd name="connsiteY2" fmla="*/ 0 h 691072"/>
              <a:gd name="connsiteX3" fmla="*/ 3311163 w 3581163"/>
              <a:gd name="connsiteY3" fmla="*/ 0 h 691072"/>
              <a:gd name="connsiteX4" fmla="*/ 3581163 w 3581163"/>
              <a:gd name="connsiteY4" fmla="*/ 270000 h 691072"/>
              <a:gd name="connsiteX5" fmla="*/ 3311163 w 3581163"/>
              <a:gd name="connsiteY5" fmla="*/ 540000 h 691072"/>
              <a:gd name="connsiteX6" fmla="*/ 1008903 w 3581163"/>
              <a:gd name="connsiteY6" fmla="*/ 540000 h 691072"/>
              <a:gd name="connsiteX7" fmla="*/ 995101 w 3581163"/>
              <a:gd name="connsiteY7" fmla="*/ 538609 h 691072"/>
              <a:gd name="connsiteX8" fmla="*/ 293926 w 3581163"/>
              <a:gd name="connsiteY8" fmla="*/ 538609 h 691072"/>
              <a:gd name="connsiteX9" fmla="*/ 193422 w 3581163"/>
              <a:gd name="connsiteY9" fmla="*/ 538609 h 691072"/>
              <a:gd name="connsiteX10" fmla="*/ 159424 w 3581163"/>
              <a:gd name="connsiteY10" fmla="*/ 538609 h 691072"/>
              <a:gd name="connsiteX11" fmla="*/ 0 w 3581163"/>
              <a:gd name="connsiteY11" fmla="*/ 691072 h 691072"/>
              <a:gd name="connsiteX12" fmla="*/ 0 w 3581163"/>
              <a:gd name="connsiteY12" fmla="*/ 176557 h 691072"/>
              <a:gd name="connsiteX13" fmla="*/ 184618 w 3581163"/>
              <a:gd name="connsiteY13" fmla="*/ 0 h 691072"/>
            </a:gdLst>
            <a:ahLst/>
            <a:cxnLst/>
            <a:rect l="l" t="t" r="r" b="b"/>
            <a:pathLst>
              <a:path w="3581163" h="691072">
                <a:moveTo>
                  <a:pt x="184618" y="0"/>
                </a:moveTo>
                <a:lnTo>
                  <a:pt x="1008903" y="0"/>
                </a:lnTo>
                <a:lnTo>
                  <a:pt x="1508909" y="0"/>
                </a:lnTo>
                <a:lnTo>
                  <a:pt x="3311163" y="0"/>
                </a:lnTo>
                <a:cubicBezTo>
                  <a:pt x="3460280" y="0"/>
                  <a:pt x="3581163" y="120883"/>
                  <a:pt x="3581163" y="270000"/>
                </a:cubicBezTo>
                <a:cubicBezTo>
                  <a:pt x="3581163" y="419117"/>
                  <a:pt x="3460280" y="540000"/>
                  <a:pt x="3311163" y="540000"/>
                </a:cubicBezTo>
                <a:lnTo>
                  <a:pt x="1008903" y="540000"/>
                </a:lnTo>
                <a:lnTo>
                  <a:pt x="995101" y="538609"/>
                </a:lnTo>
                <a:lnTo>
                  <a:pt x="293926" y="538609"/>
                </a:lnTo>
                <a:lnTo>
                  <a:pt x="193422" y="538609"/>
                </a:lnTo>
                <a:lnTo>
                  <a:pt x="159424" y="538609"/>
                </a:lnTo>
                <a:cubicBezTo>
                  <a:pt x="71382" y="538609"/>
                  <a:pt x="0" y="606873"/>
                  <a:pt x="0" y="691072"/>
                </a:cubicBezTo>
                <a:lnTo>
                  <a:pt x="0" y="176557"/>
                </a:lnTo>
                <a:cubicBezTo>
                  <a:pt x="0" y="79017"/>
                  <a:pt x="82623" y="0"/>
                  <a:pt x="184618" y="0"/>
                </a:cubicBezTo>
                <a:close/>
              </a:path>
            </a:pathLst>
          </a:custGeom>
          <a:solidFill>
            <a:schemeClr val="accent6">
              <a:lumMod val="40000"/>
              <a:lumOff val="60000"/>
            </a:schemeClr>
          </a:solidFill>
          <a:ln w="9525" cap="flat">
            <a:noFill/>
            <a:miter/>
          </a:ln>
          <a:effectLst/>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5671576" y="4104853"/>
            <a:ext cx="2938191" cy="492612"/>
          </a:xfrm>
          <a:prstGeom prst="rect">
            <a:avLst/>
          </a:prstGeom>
          <a:noFill/>
          <a:ln>
            <a:noFill/>
          </a:ln>
        </p:spPr>
        <p:txBody>
          <a:bodyPr vert="horz" wrap="square" lIns="0" tIns="0" rIns="0" bIns="0" rtlCol="0" anchor="ctr"/>
          <a:lstStyle/>
          <a:p>
            <a:pPr algn="l">
              <a:lnSpc>
                <a:spcPct val="10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Rational Rose适用场景</a:t>
            </a:r>
            <a:endParaRPr kumimoji="1" lang="zh-CN" altLang="en-US"/>
          </a:p>
        </p:txBody>
      </p:sp>
      <p:sp>
        <p:nvSpPr>
          <p:cNvPr id="21"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使用心得分享</a:t>
            </a:r>
            <a:endParaRPr kumimoji="1" lang="zh-CN" altLang="en-US"/>
          </a:p>
        </p:txBody>
      </p:sp>
      <p:grpSp>
        <p:nvGrpSpPr>
          <p:cNvPr id="22" name="组合 21"/>
          <p:cNvGrpSpPr/>
          <p:nvPr/>
        </p:nvGrpSpPr>
        <p:grpSpPr>
          <a:xfrm>
            <a:off x="157177" y="332616"/>
            <a:ext cx="527808" cy="722361"/>
            <a:chOff x="157177" y="332616"/>
            <a:chExt cx="527808" cy="722361"/>
          </a:xfrm>
        </p:grpSpPr>
        <p:sp>
          <p:nvSpPr>
            <p:cNvPr id="23" name="标题 1"/>
            <p:cNvSpPr txBox="1"/>
            <p:nvPr/>
          </p:nvSpPr>
          <p:spPr>
            <a:xfrm rot="2700000">
              <a:off x="234473" y="409912"/>
              <a:ext cx="373216" cy="373216"/>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2700000">
              <a:off x="234473" y="604465"/>
              <a:ext cx="373216" cy="373216"/>
            </a:xfrm>
            <a:prstGeom prst="roundRect">
              <a:avLst/>
            </a:prstGeom>
            <a:solidFill>
              <a:schemeClr val="accent6">
                <a:lumMod val="40000"/>
                <a:lumOff val="60000"/>
                <a:alpha val="10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ppt_y</p:attrName>
                                        </p:attrNameLst>
                                      </p:cBhvr>
                                      <p:tavLst>
                                        <p:tav tm="0">
                                          <p:val>
                                            <p:strVal val="#ppt_y+#ppt_h*1.125000"/>
                                          </p:val>
                                        </p:tav>
                                        <p:tav tm="100000">
                                          <p:val>
                                            <p:strVal val="#ppt_y"/>
                                          </p:val>
                                        </p:tav>
                                      </p:tavLst>
                                    </p:anim>
                                    <p:animEffect transition="in" filter="wipe(up)">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5" grpId="0"/>
      <p:bldP spid="15"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alphaModFix amt="100000"/>
          </a:blip>
          <a:srcRect/>
          <a:stretch>
            <a:fillRect/>
          </a:stretch>
        </p:blipFill>
        <p:spPr>
          <a:xfrm>
            <a:off x="0" y="12560"/>
            <a:ext cx="12192000" cy="6832879"/>
          </a:xfrm>
          <a:prstGeom prst="rect">
            <a:avLst/>
          </a:prstGeom>
          <a:noFill/>
          <a:ln>
            <a:noFill/>
          </a:ln>
        </p:spPr>
      </p:pic>
      <p:sp>
        <p:nvSpPr>
          <p:cNvPr id="3" name="标题 1"/>
          <p:cNvSpPr txBox="1"/>
          <p:nvPr/>
        </p:nvSpPr>
        <p:spPr>
          <a:xfrm>
            <a:off x="0" y="12560"/>
            <a:ext cx="12192000" cy="6832878"/>
          </a:xfrm>
          <a:prstGeom prst="rect">
            <a:avLst/>
          </a:prstGeom>
          <a:solidFill>
            <a:schemeClr val="bg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03860" y="335280"/>
            <a:ext cx="11384280" cy="6187440"/>
          </a:xfrm>
          <a:prstGeom prst="rect">
            <a:avLst/>
          </a:prstGeom>
          <a:noFill/>
          <a:ln w="28575" cap="sq">
            <a:solidFill>
              <a:schemeClr val="accent1">
                <a:alpha val="100000"/>
              </a:schemeClr>
            </a:solidFill>
            <a:prstDash val="lgDash"/>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884165" y="845260"/>
            <a:ext cx="2423671" cy="300967"/>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6" name="图片 5"/>
          <p:cNvPicPr>
            <a:picLocks noChangeAspect="1"/>
          </p:cNvPicPr>
          <p:nvPr>
            <p:custDataLst>
              <p:tags r:id="rId2"/>
            </p:custDataLst>
          </p:nvPr>
        </p:nvPicPr>
        <p:blipFill>
          <a:blip r:embed="rId3">
            <a:alphaModFix amt="100000"/>
          </a:blip>
          <a:srcRect/>
          <a:stretch>
            <a:fillRect/>
          </a:stretch>
        </p:blipFill>
        <p:spPr>
          <a:xfrm>
            <a:off x="551266" y="4293539"/>
            <a:ext cx="3231160" cy="963251"/>
          </a:xfrm>
          <a:prstGeom prst="rect">
            <a:avLst/>
          </a:prstGeom>
          <a:noFill/>
          <a:ln>
            <a:noFill/>
          </a:ln>
        </p:spPr>
      </p:pic>
      <p:sp>
        <p:nvSpPr>
          <p:cNvPr id="7" name="标题 1"/>
          <p:cNvSpPr txBox="1"/>
          <p:nvPr>
            <p:custDataLst>
              <p:tags r:id="rId4"/>
            </p:custDataLst>
          </p:nvPr>
        </p:nvSpPr>
        <p:spPr>
          <a:xfrm>
            <a:off x="3405878" y="4589509"/>
            <a:ext cx="1561807" cy="276999"/>
          </a:xfrm>
          <a:prstGeom prst="rect">
            <a:avLst/>
          </a:prstGeom>
          <a:noFill/>
          <a:ln>
            <a:noFill/>
          </a:ln>
        </p:spPr>
        <p:txBody>
          <a:bodyPr vert="horz" wrap="square" lIns="0" tIns="0" rIns="0" bIns="0" rtlCol="0" anchor="t"/>
          <a:lstStyle/>
          <a:p>
            <a:pPr algn="l">
              <a:lnSpc>
                <a:spcPct val="11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主讲人：AiPPT</a:t>
            </a:r>
            <a:endParaRPr kumimoji="1" lang="zh-CN" altLang="en-US"/>
          </a:p>
        </p:txBody>
      </p:sp>
      <p:pic>
        <p:nvPicPr>
          <p:cNvPr id="8" name="图片 7"/>
          <p:cNvPicPr>
            <a:picLocks noChangeAspect="1"/>
          </p:cNvPicPr>
          <p:nvPr>
            <p:custDataLst>
              <p:tags r:id="rId5"/>
            </p:custDataLst>
          </p:nvPr>
        </p:nvPicPr>
        <p:blipFill>
          <a:blip r:embed="rId3">
            <a:alphaModFix amt="100000"/>
          </a:blip>
          <a:srcRect/>
          <a:stretch>
            <a:fillRect/>
          </a:stretch>
        </p:blipFill>
        <p:spPr>
          <a:xfrm>
            <a:off x="7679960" y="4266234"/>
            <a:ext cx="3231160" cy="963251"/>
          </a:xfrm>
          <a:prstGeom prst="rect">
            <a:avLst/>
          </a:prstGeom>
          <a:noFill/>
          <a:ln>
            <a:noFill/>
          </a:ln>
        </p:spPr>
      </p:pic>
      <p:sp>
        <p:nvSpPr>
          <p:cNvPr id="9" name="标题 1"/>
          <p:cNvSpPr txBox="1"/>
          <p:nvPr>
            <p:custDataLst>
              <p:tags r:id="rId6"/>
            </p:custDataLst>
          </p:nvPr>
        </p:nvSpPr>
        <p:spPr>
          <a:xfrm>
            <a:off x="8327708" y="4653009"/>
            <a:ext cx="1825174" cy="276999"/>
          </a:xfrm>
          <a:prstGeom prst="rect">
            <a:avLst/>
          </a:prstGeom>
          <a:noFill/>
          <a:ln>
            <a:noFill/>
          </a:ln>
        </p:spPr>
        <p:txBody>
          <a:bodyPr vert="horz" wrap="square" lIns="0" tIns="0" rIns="0" bIns="0" rtlCol="0" anchor="t"/>
          <a:lstStyle/>
          <a:p>
            <a:pPr algn="l">
              <a:lnSpc>
                <a:spcPct val="11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时间：2025.3.24</a:t>
            </a:r>
            <a:endParaRPr kumimoji="1" lang="zh-CN" altLang="en-US"/>
          </a:p>
        </p:txBody>
      </p:sp>
      <p:sp>
        <p:nvSpPr>
          <p:cNvPr id="10" name="标题 1"/>
          <p:cNvSpPr txBox="1"/>
          <p:nvPr/>
        </p:nvSpPr>
        <p:spPr>
          <a:xfrm>
            <a:off x="2288609" y="2049818"/>
            <a:ext cx="7614782" cy="2215991"/>
          </a:xfrm>
          <a:prstGeom prst="rect">
            <a:avLst/>
          </a:prstGeom>
          <a:noFill/>
          <a:ln>
            <a:noFill/>
          </a:ln>
        </p:spPr>
        <p:txBody>
          <a:bodyPr vert="horz" wrap="square" lIns="0" tIns="0" rIns="0" bIns="0" rtlCol="0" anchor="ctr"/>
          <a:lstStyle/>
          <a:p>
            <a:pPr algn="ctr">
              <a:lnSpc>
                <a:spcPct val="130000"/>
              </a:lnSpc>
            </a:pPr>
            <a:r>
              <a:rPr kumimoji="1" lang="en-US" altLang="zh-CN" sz="56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谢谢大家</a:t>
            </a:r>
            <a:endParaRPr kumimoji="1" lang="zh-CN" altLang="en-US"/>
          </a:p>
        </p:txBody>
      </p:sp>
      <p:sp>
        <p:nvSpPr>
          <p:cNvPr id="11" name="标题 1"/>
          <p:cNvSpPr txBox="1"/>
          <p:nvPr/>
        </p:nvSpPr>
        <p:spPr>
          <a:xfrm>
            <a:off x="2179320" y="1513202"/>
            <a:ext cx="7833360" cy="369332"/>
          </a:xfrm>
          <a:prstGeom prst="rect">
            <a:avLst/>
          </a:prstGeom>
          <a:noFill/>
          <a:ln>
            <a:noFill/>
          </a:ln>
        </p:spPr>
        <p:txBody>
          <a:bodyPr vert="horz" wrap="square" lIns="0" tIns="0" rIns="0" bIns="0" rtlCol="0" anchor="t"/>
          <a:lstStyle/>
          <a:p>
            <a:pPr algn="ctr">
              <a:lnSpc>
                <a:spcPct val="100000"/>
              </a:lnSpc>
            </a:pPr>
            <a:r>
              <a:rPr kumimoji="1" lang="en-US" altLang="zh-CN" sz="2400">
                <a:ln w="12700">
                  <a:solidFill>
                    <a:srgbClr val="A3C4AD">
                      <a:alpha val="100000"/>
                    </a:srgbClr>
                  </a:solidFill>
                </a:ln>
                <a:noFill/>
                <a:latin typeface="OPPOSans H" panose="00020600040101010101" charset="-122"/>
                <a:ea typeface="OPPOSans H" panose="00020600040101010101" charset="-122"/>
                <a:cs typeface="OPPOSans H" panose="00020600040101010101" charset="-122"/>
              </a:rPr>
              <a:t>POWERPOINT DESIGN</a:t>
            </a:r>
            <a:endParaRPr kumimoji="1" lang="zh-CN" altLang="en-US"/>
          </a:p>
        </p:txBody>
      </p:sp>
      <p:pic>
        <p:nvPicPr>
          <p:cNvPr id="12" name="图片 11"/>
          <p:cNvPicPr>
            <a:picLocks noChangeAspect="1"/>
          </p:cNvPicPr>
          <p:nvPr>
            <p:custDataLst>
              <p:tags r:id="rId7"/>
            </p:custDataLst>
          </p:nvPr>
        </p:nvPicPr>
        <p:blipFill>
          <a:blip r:embed="rId3">
            <a:alphaModFix amt="100000"/>
          </a:blip>
          <a:srcRect/>
          <a:stretch>
            <a:fillRect/>
          </a:stretch>
        </p:blipFill>
        <p:spPr>
          <a:xfrm>
            <a:off x="4151716" y="4293539"/>
            <a:ext cx="3231160" cy="963251"/>
          </a:xfrm>
          <a:prstGeom prst="rect">
            <a:avLst/>
          </a:prstGeom>
          <a:noFill/>
          <a:ln>
            <a:noFill/>
          </a:ln>
        </p:spPr>
      </p:pic>
      <p:sp>
        <p:nvSpPr>
          <p:cNvPr id="13" name="标题 1"/>
          <p:cNvSpPr txBox="1"/>
          <p:nvPr>
            <p:custDataLst>
              <p:tags r:id="rId8"/>
            </p:custDataLst>
          </p:nvPr>
        </p:nvSpPr>
        <p:spPr>
          <a:xfrm>
            <a:off x="1025525" y="4653280"/>
            <a:ext cx="2282825" cy="276860"/>
          </a:xfrm>
          <a:prstGeom prst="rect">
            <a:avLst/>
          </a:prstGeom>
          <a:noFill/>
          <a:ln>
            <a:noFill/>
          </a:ln>
        </p:spPr>
        <p:txBody>
          <a:bodyPr vert="horz" wrap="square" lIns="0" tIns="0" rIns="0" bIns="0" rtlCol="0" anchor="t"/>
          <a:p>
            <a:pPr algn="l">
              <a:lnSpc>
                <a:spcPct val="110000"/>
              </a:lnSpc>
            </a:pPr>
            <a:r>
              <a:rPr kumimoji="1" lang="zh-CN" altLang="en-US">
                <a:solidFill>
                  <a:schemeClr val="bg1"/>
                </a:solidFill>
              </a:rPr>
              <a:t>资料收集：王佳丽</a:t>
            </a:r>
            <a:r>
              <a:rPr kumimoji="1" lang="en-US" altLang="zh-CN">
                <a:solidFill>
                  <a:schemeClr val="bg1"/>
                </a:solidFill>
              </a:rPr>
              <a:t> 9.0</a:t>
            </a:r>
            <a:endParaRPr kumimoji="1" lang="en-US" altLang="zh-CN">
              <a:solidFill>
                <a:schemeClr val="bg1"/>
              </a:solidFill>
            </a:endParaRPr>
          </a:p>
        </p:txBody>
      </p:sp>
      <p:sp>
        <p:nvSpPr>
          <p:cNvPr id="14" name="标题 1"/>
          <p:cNvSpPr txBox="1"/>
          <p:nvPr>
            <p:custDataLst>
              <p:tags r:id="rId9"/>
            </p:custDataLst>
          </p:nvPr>
        </p:nvSpPr>
        <p:spPr>
          <a:xfrm>
            <a:off x="4551045" y="4653280"/>
            <a:ext cx="2289810" cy="276860"/>
          </a:xfrm>
          <a:prstGeom prst="rect">
            <a:avLst/>
          </a:prstGeom>
          <a:noFill/>
          <a:ln>
            <a:noFill/>
          </a:ln>
        </p:spPr>
        <p:txBody>
          <a:bodyPr vert="horz" wrap="square" lIns="0" tIns="0" rIns="0" bIns="0" rtlCol="0" anchor="t"/>
          <a:lstStyle/>
          <a:p>
            <a:pPr algn="l">
              <a:lnSpc>
                <a:spcPct val="110000"/>
              </a:lnSpc>
            </a:pPr>
            <a:r>
              <a:rPr kumimoji="1" lang="en-US" altLang="zh-CN">
                <a:solidFill>
                  <a:schemeClr val="bg1"/>
                </a:solidFill>
              </a:rPr>
              <a:t>PPT</a:t>
            </a:r>
            <a:r>
              <a:rPr kumimoji="1" lang="zh-CN" altLang="en-US">
                <a:solidFill>
                  <a:schemeClr val="bg1"/>
                </a:solidFill>
              </a:rPr>
              <a:t>制作：白靖妍</a:t>
            </a:r>
            <a:r>
              <a:rPr kumimoji="1" lang="en-US" altLang="zh-CN">
                <a:solidFill>
                  <a:schemeClr val="bg1"/>
                </a:solidFill>
              </a:rPr>
              <a:t> 9.0</a:t>
            </a:r>
            <a:endParaRPr kumimoji="1" lang="en-US" altLang="zh-CN">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1588"/>
            <a:ext cx="12192000" cy="6858000"/>
          </a:xfrm>
          <a:prstGeom prst="roundRect">
            <a:avLst>
              <a:gd name="adj" fmla="val 0"/>
            </a:avLst>
          </a:prstGeom>
          <a:solidFill>
            <a:schemeClr val="accent1">
              <a:alpha val="95000"/>
            </a:schemeClr>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622301" y="1219199"/>
            <a:ext cx="3174998" cy="4419600"/>
          </a:xfrm>
          <a:prstGeom prst="round2SameRect">
            <a:avLst>
              <a:gd name="adj1" fmla="val 50000"/>
              <a:gd name="adj2" fmla="val 0"/>
            </a:avLst>
          </a:prstGeom>
          <a:solidFill>
            <a:schemeClr val="bg1"/>
          </a:soli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76349" y="2934037"/>
            <a:ext cx="2095500" cy="927100"/>
          </a:xfrm>
          <a:prstGeom prst="rect">
            <a:avLst/>
          </a:prstGeom>
          <a:noFill/>
          <a:ln>
            <a:noFill/>
          </a:ln>
        </p:spPr>
        <p:txBody>
          <a:bodyPr vert="horz" wrap="square" lIns="0" tIns="0" rIns="0" bIns="0" rtlCol="0" anchor="t">
            <a:spAutoFit/>
          </a:bodyPr>
          <a:lstStyle/>
          <a:p>
            <a:pPr algn="ctr">
              <a:lnSpc>
                <a:spcPct val="110000"/>
              </a:lnSpc>
            </a:pPr>
            <a:r>
              <a:rPr kumimoji="1" lang="en-US" altLang="zh-CN" sz="6600">
                <a:ln w="12700">
                  <a:noFill/>
                </a:ln>
                <a:solidFill>
                  <a:srgbClr val="659D76">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cxnSp>
        <p:nvCxnSpPr>
          <p:cNvPr id="6" name="标题 1"/>
          <p:cNvCxnSpPr/>
          <p:nvPr/>
        </p:nvCxnSpPr>
        <p:spPr>
          <a:xfrm>
            <a:off x="5707380" y="1416883"/>
            <a:ext cx="5430520" cy="0"/>
          </a:xfrm>
          <a:prstGeom prst="line">
            <a:avLst/>
          </a:prstGeom>
          <a:noFill/>
          <a:ln w="6350" cap="sq">
            <a:solidFill>
              <a:schemeClr val="accent1">
                <a:lumMod val="20000"/>
                <a:lumOff val="80000"/>
              </a:schemeClr>
            </a:solidFill>
            <a:miter/>
          </a:ln>
        </p:spPr>
      </p:cxnSp>
      <p:sp>
        <p:nvSpPr>
          <p:cNvPr id="7" name="标题 1"/>
          <p:cNvSpPr txBox="1"/>
          <p:nvPr/>
        </p:nvSpPr>
        <p:spPr>
          <a:xfrm>
            <a:off x="9502774" y="1115207"/>
            <a:ext cx="1638300" cy="228600"/>
          </a:xfrm>
          <a:prstGeom prst="rect">
            <a:avLst/>
          </a:prstGeom>
          <a:noFill/>
          <a:ln>
            <a:noFill/>
          </a:ln>
          <a:effectLst/>
        </p:spPr>
        <p:txBody>
          <a:bodyPr vert="horz" wrap="square" lIns="0" tIns="0" rIns="0" bIns="0" rtlCol="0" anchor="t">
            <a:spAutoFit/>
          </a:bodyPr>
          <a:lstStyle/>
          <a:p>
            <a:pPr algn="r">
              <a:lnSpc>
                <a:spcPct val="10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01</a:t>
            </a:r>
            <a:endParaRPr kumimoji="1" lang="zh-CN" altLang="en-US"/>
          </a:p>
        </p:txBody>
      </p:sp>
      <p:cxnSp>
        <p:nvCxnSpPr>
          <p:cNvPr id="8" name="标题 1"/>
          <p:cNvCxnSpPr/>
          <p:nvPr/>
        </p:nvCxnSpPr>
        <p:spPr>
          <a:xfrm>
            <a:off x="5707380" y="2580741"/>
            <a:ext cx="5430520" cy="0"/>
          </a:xfrm>
          <a:prstGeom prst="line">
            <a:avLst/>
          </a:prstGeom>
          <a:noFill/>
          <a:ln w="6350" cap="sq">
            <a:solidFill>
              <a:schemeClr val="accent1">
                <a:lumMod val="20000"/>
                <a:lumOff val="80000"/>
              </a:schemeClr>
            </a:solidFill>
            <a:miter/>
          </a:ln>
        </p:spPr>
      </p:cxnSp>
      <p:sp>
        <p:nvSpPr>
          <p:cNvPr id="9" name="标题 1"/>
          <p:cNvSpPr txBox="1"/>
          <p:nvPr/>
        </p:nvSpPr>
        <p:spPr>
          <a:xfrm>
            <a:off x="9502774" y="2279065"/>
            <a:ext cx="1638300" cy="228600"/>
          </a:xfrm>
          <a:prstGeom prst="rect">
            <a:avLst/>
          </a:prstGeom>
          <a:noFill/>
          <a:ln>
            <a:noFill/>
          </a:ln>
          <a:effectLst/>
        </p:spPr>
        <p:txBody>
          <a:bodyPr vert="horz" wrap="square" lIns="0" tIns="0" rIns="0" bIns="0" rtlCol="0" anchor="t">
            <a:spAutoFit/>
          </a:bodyPr>
          <a:lstStyle/>
          <a:p>
            <a:pPr algn="r">
              <a:lnSpc>
                <a:spcPct val="10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02</a:t>
            </a:r>
            <a:endParaRPr kumimoji="1" lang="zh-CN" altLang="en-US"/>
          </a:p>
        </p:txBody>
      </p:sp>
      <p:cxnSp>
        <p:nvCxnSpPr>
          <p:cNvPr id="10" name="标题 1"/>
          <p:cNvCxnSpPr/>
          <p:nvPr/>
        </p:nvCxnSpPr>
        <p:spPr>
          <a:xfrm>
            <a:off x="5707380" y="3857091"/>
            <a:ext cx="5430520" cy="0"/>
          </a:xfrm>
          <a:prstGeom prst="line">
            <a:avLst/>
          </a:prstGeom>
          <a:noFill/>
          <a:ln w="6350" cap="sq">
            <a:solidFill>
              <a:schemeClr val="accent1">
                <a:lumMod val="20000"/>
                <a:lumOff val="80000"/>
              </a:schemeClr>
            </a:solidFill>
            <a:miter/>
          </a:ln>
        </p:spPr>
      </p:cxnSp>
      <p:sp>
        <p:nvSpPr>
          <p:cNvPr id="11" name="标题 1"/>
          <p:cNvSpPr txBox="1"/>
          <p:nvPr/>
        </p:nvSpPr>
        <p:spPr>
          <a:xfrm>
            <a:off x="9502774" y="3555415"/>
            <a:ext cx="1638300" cy="228600"/>
          </a:xfrm>
          <a:prstGeom prst="rect">
            <a:avLst/>
          </a:prstGeom>
          <a:noFill/>
          <a:ln>
            <a:noFill/>
          </a:ln>
          <a:effectLst/>
        </p:spPr>
        <p:txBody>
          <a:bodyPr vert="horz" wrap="square" lIns="0" tIns="0" rIns="0" bIns="0" rtlCol="0" anchor="t">
            <a:spAutoFit/>
          </a:bodyPr>
          <a:lstStyle/>
          <a:p>
            <a:pPr algn="r">
              <a:lnSpc>
                <a:spcPct val="10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03</a:t>
            </a:r>
            <a:endParaRPr kumimoji="1" lang="zh-CN" altLang="en-US"/>
          </a:p>
        </p:txBody>
      </p:sp>
      <p:cxnSp>
        <p:nvCxnSpPr>
          <p:cNvPr id="12" name="标题 1"/>
          <p:cNvCxnSpPr/>
          <p:nvPr/>
        </p:nvCxnSpPr>
        <p:spPr>
          <a:xfrm>
            <a:off x="5707380" y="5133441"/>
            <a:ext cx="5430520" cy="0"/>
          </a:xfrm>
          <a:prstGeom prst="line">
            <a:avLst/>
          </a:prstGeom>
          <a:noFill/>
          <a:ln w="6350" cap="sq">
            <a:solidFill>
              <a:schemeClr val="accent1">
                <a:lumMod val="20000"/>
                <a:lumOff val="80000"/>
              </a:schemeClr>
            </a:solidFill>
            <a:miter/>
          </a:ln>
        </p:spPr>
      </p:cxnSp>
      <p:sp>
        <p:nvSpPr>
          <p:cNvPr id="13" name="标题 1"/>
          <p:cNvSpPr txBox="1"/>
          <p:nvPr/>
        </p:nvSpPr>
        <p:spPr>
          <a:xfrm>
            <a:off x="9502774" y="4831765"/>
            <a:ext cx="1638300" cy="228600"/>
          </a:xfrm>
          <a:prstGeom prst="rect">
            <a:avLst/>
          </a:prstGeom>
          <a:noFill/>
          <a:ln>
            <a:noFill/>
          </a:ln>
          <a:effectLst/>
        </p:spPr>
        <p:txBody>
          <a:bodyPr vert="horz" wrap="square" lIns="0" tIns="0" rIns="0" bIns="0" rtlCol="0" anchor="t">
            <a:spAutoFit/>
          </a:bodyPr>
          <a:lstStyle/>
          <a:p>
            <a:pPr algn="r">
              <a:lnSpc>
                <a:spcPct val="10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04</a:t>
            </a:r>
            <a:endParaRPr kumimoji="1" lang="zh-CN" altLang="en-US"/>
          </a:p>
        </p:txBody>
      </p:sp>
      <p:sp>
        <p:nvSpPr>
          <p:cNvPr id="14" name="标题 1"/>
          <p:cNvSpPr txBox="1"/>
          <p:nvPr/>
        </p:nvSpPr>
        <p:spPr>
          <a:xfrm flipH="1">
            <a:off x="3495675" y="3143250"/>
            <a:ext cx="571500" cy="571500"/>
          </a:xfrm>
          <a:prstGeom prst="ellipse">
            <a:avLst/>
          </a:prstGeom>
          <a:noFill/>
          <a:ln w="12700" cap="flat">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cxnSp>
        <p:nvCxnSpPr>
          <p:cNvPr id="15" name="标题 1"/>
          <p:cNvCxnSpPr/>
          <p:nvPr/>
        </p:nvCxnSpPr>
        <p:spPr>
          <a:xfrm>
            <a:off x="3634740" y="3429000"/>
            <a:ext cx="304800" cy="0"/>
          </a:xfrm>
          <a:prstGeom prst="straightConnector1">
            <a:avLst/>
          </a:prstGeom>
          <a:noFill/>
          <a:ln w="12700" cap="sq">
            <a:solidFill>
              <a:schemeClr val="accent1"/>
            </a:solidFill>
            <a:miter/>
            <a:headEnd type="none"/>
            <a:tailEnd type="arrow"/>
          </a:ln>
        </p:spPr>
      </p:cxnSp>
      <p:cxnSp>
        <p:nvCxnSpPr>
          <p:cNvPr id="16" name="标题 1"/>
          <p:cNvCxnSpPr/>
          <p:nvPr/>
        </p:nvCxnSpPr>
        <p:spPr>
          <a:xfrm>
            <a:off x="5707380" y="6352320"/>
            <a:ext cx="5430520" cy="0"/>
          </a:xfrm>
          <a:prstGeom prst="line">
            <a:avLst/>
          </a:prstGeom>
          <a:noFill/>
          <a:ln w="6350" cap="sq">
            <a:solidFill>
              <a:schemeClr val="accent1">
                <a:lumMod val="20000"/>
                <a:lumOff val="80000"/>
              </a:schemeClr>
            </a:solidFill>
            <a:miter/>
          </a:ln>
        </p:spPr>
      </p:cxnSp>
      <p:sp>
        <p:nvSpPr>
          <p:cNvPr id="17" name="标题 1"/>
          <p:cNvSpPr txBox="1"/>
          <p:nvPr/>
        </p:nvSpPr>
        <p:spPr>
          <a:xfrm>
            <a:off x="9502774" y="6050644"/>
            <a:ext cx="1638300" cy="228600"/>
          </a:xfrm>
          <a:prstGeom prst="rect">
            <a:avLst/>
          </a:prstGeom>
          <a:noFill/>
          <a:ln>
            <a:noFill/>
          </a:ln>
          <a:effectLst/>
        </p:spPr>
        <p:txBody>
          <a:bodyPr vert="horz" wrap="square" lIns="0" tIns="0" rIns="0" bIns="0" rtlCol="0" anchor="t">
            <a:spAutoFit/>
          </a:bodyPr>
          <a:lstStyle/>
          <a:p>
            <a:pPr algn="r">
              <a:lnSpc>
                <a:spcPct val="100000"/>
              </a:lnSpc>
            </a:pPr>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05</a:t>
            </a:r>
            <a:endParaRPr kumimoji="1" lang="zh-CN" altLang="en-US"/>
          </a:p>
        </p:txBody>
      </p:sp>
      <p:sp>
        <p:nvSpPr>
          <p:cNvPr id="18" name="标题 1"/>
          <p:cNvSpPr txBox="1"/>
          <p:nvPr/>
        </p:nvSpPr>
        <p:spPr>
          <a:xfrm>
            <a:off x="5689600" y="549275"/>
            <a:ext cx="5172364" cy="677108"/>
          </a:xfrm>
          <a:prstGeom prst="rect">
            <a:avLst/>
          </a:prstGeom>
          <a:noFill/>
          <a:ln>
            <a:noFill/>
          </a:ln>
          <a:effectLst/>
        </p:spPr>
        <p:txBody>
          <a:bodyPr vert="horz" wrap="square" lIns="0" tIns="0" rIns="0" bIns="0" rtlCol="0" anchor="t"/>
          <a:lstStyle/>
          <a:p>
            <a:pPr algn="l">
              <a:lnSpc>
                <a:spcPct val="130000"/>
              </a:lnSpc>
            </a:pPr>
            <a:r>
              <a:rPr kumimoji="1" lang="en-US" altLang="zh-CN" sz="32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Rational Rose基础概述</a:t>
            </a:r>
            <a:endParaRPr kumimoji="1" lang="zh-CN" altLang="en-US"/>
          </a:p>
        </p:txBody>
      </p:sp>
      <p:sp>
        <p:nvSpPr>
          <p:cNvPr id="19" name="标题 1"/>
          <p:cNvSpPr txBox="1"/>
          <p:nvPr/>
        </p:nvSpPr>
        <p:spPr>
          <a:xfrm>
            <a:off x="5689600" y="1726650"/>
            <a:ext cx="5172364" cy="677108"/>
          </a:xfrm>
          <a:prstGeom prst="rect">
            <a:avLst/>
          </a:prstGeom>
          <a:noFill/>
          <a:ln>
            <a:noFill/>
          </a:ln>
          <a:effectLst/>
        </p:spPr>
        <p:txBody>
          <a:bodyPr vert="horz" wrap="square" lIns="0" tIns="0" rIns="0" bIns="0" rtlCol="0" anchor="t"/>
          <a:lstStyle/>
          <a:p>
            <a:pPr algn="l">
              <a:lnSpc>
                <a:spcPct val="130000"/>
              </a:lnSpc>
            </a:pPr>
            <a:r>
              <a:rPr kumimoji="1" lang="en-US" altLang="zh-CN" sz="32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UML概念与重要性</a:t>
            </a:r>
            <a:endParaRPr kumimoji="1" lang="zh-CN" altLang="en-US"/>
          </a:p>
        </p:txBody>
      </p:sp>
      <p:sp>
        <p:nvSpPr>
          <p:cNvPr id="20" name="标题 1"/>
          <p:cNvSpPr txBox="1"/>
          <p:nvPr/>
        </p:nvSpPr>
        <p:spPr>
          <a:xfrm>
            <a:off x="5689600" y="3016517"/>
            <a:ext cx="5172364" cy="677108"/>
          </a:xfrm>
          <a:prstGeom prst="rect">
            <a:avLst/>
          </a:prstGeom>
          <a:noFill/>
          <a:ln>
            <a:noFill/>
          </a:ln>
          <a:effectLst/>
        </p:spPr>
        <p:txBody>
          <a:bodyPr vert="horz" wrap="square" lIns="0" tIns="0" rIns="0" bIns="0" rtlCol="0" anchor="t"/>
          <a:lstStyle/>
          <a:p>
            <a:pPr algn="l">
              <a:lnSpc>
                <a:spcPct val="130000"/>
              </a:lnSpc>
            </a:pPr>
            <a:r>
              <a:rPr kumimoji="1" lang="en-US" altLang="zh-CN" sz="32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Rational Rose环境与操作</a:t>
            </a:r>
            <a:endParaRPr kumimoji="1" lang="zh-CN" altLang="en-US"/>
          </a:p>
        </p:txBody>
      </p:sp>
      <p:sp>
        <p:nvSpPr>
          <p:cNvPr id="21" name="标题 1"/>
          <p:cNvSpPr txBox="1"/>
          <p:nvPr/>
        </p:nvSpPr>
        <p:spPr>
          <a:xfrm>
            <a:off x="5689600" y="4306385"/>
            <a:ext cx="5172364" cy="677108"/>
          </a:xfrm>
          <a:prstGeom prst="rect">
            <a:avLst/>
          </a:prstGeom>
          <a:noFill/>
          <a:ln>
            <a:noFill/>
          </a:ln>
          <a:effectLst/>
        </p:spPr>
        <p:txBody>
          <a:bodyPr vert="horz" wrap="square" lIns="0" tIns="0" rIns="0" bIns="0" rtlCol="0" anchor="t"/>
          <a:lstStyle/>
          <a:p>
            <a:pPr algn="l">
              <a:lnSpc>
                <a:spcPct val="130000"/>
              </a:lnSpc>
            </a:pPr>
            <a:r>
              <a:rPr kumimoji="1" lang="en-US" altLang="zh-CN" sz="32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UML各类框图建立与应用</a:t>
            </a:r>
            <a:endParaRPr kumimoji="1" lang="zh-CN" altLang="en-US"/>
          </a:p>
        </p:txBody>
      </p:sp>
      <p:sp>
        <p:nvSpPr>
          <p:cNvPr id="22" name="标题 1"/>
          <p:cNvSpPr txBox="1"/>
          <p:nvPr/>
        </p:nvSpPr>
        <p:spPr>
          <a:xfrm>
            <a:off x="5689600" y="5525264"/>
            <a:ext cx="5172364" cy="677108"/>
          </a:xfrm>
          <a:prstGeom prst="rect">
            <a:avLst/>
          </a:prstGeom>
          <a:noFill/>
          <a:ln>
            <a:noFill/>
          </a:ln>
          <a:effectLst/>
        </p:spPr>
        <p:txBody>
          <a:bodyPr vert="horz" wrap="square" lIns="0" tIns="0" rIns="0" bIns="0" rtlCol="0" anchor="t"/>
          <a:lstStyle/>
          <a:p>
            <a:pPr algn="l">
              <a:lnSpc>
                <a:spcPct val="130000"/>
              </a:lnSpc>
            </a:pPr>
            <a:r>
              <a:rPr kumimoji="1" lang="en-US" altLang="zh-CN" sz="2775">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Rational Rose使用心得与总结</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2560"/>
            <a:ext cx="12192000" cy="6832878"/>
          </a:xfrm>
          <a:prstGeom prst="rect">
            <a:avLst/>
          </a:prstGeom>
          <a:solidFill>
            <a:schemeClr val="bg1">
              <a:alpha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a:off x="0" y="-5287"/>
            <a:ext cx="12192000" cy="6913531"/>
          </a:xfrm>
          <a:prstGeom prst="rect">
            <a:avLst/>
          </a:prstGeom>
          <a:noFill/>
          <a:ln>
            <a:noFill/>
          </a:ln>
        </p:spPr>
      </p:pic>
      <p:sp>
        <p:nvSpPr>
          <p:cNvPr id="4" name="标题 1"/>
          <p:cNvSpPr txBox="1"/>
          <p:nvPr/>
        </p:nvSpPr>
        <p:spPr>
          <a:xfrm>
            <a:off x="0" y="-5288"/>
            <a:ext cx="12192000" cy="6913531"/>
          </a:xfrm>
          <a:prstGeom prst="rect">
            <a:avLst/>
          </a:prstGeom>
          <a:solidFill>
            <a:schemeClr val="bg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03860" y="335280"/>
            <a:ext cx="11384280" cy="6187440"/>
          </a:xfrm>
          <a:prstGeom prst="rect">
            <a:avLst/>
          </a:prstGeom>
          <a:noFill/>
          <a:ln w="28575" cap="sq">
            <a:solidFill>
              <a:schemeClr val="accent1">
                <a:alpha val="100000"/>
              </a:schemeClr>
            </a:solidFill>
            <a:prstDash val="lgDash"/>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469873" y="2619985"/>
            <a:ext cx="7252255" cy="1957277"/>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Rational Rose基础概述</a:t>
            </a:r>
            <a:endParaRPr kumimoji="1" lang="zh-CN" altLang="en-US"/>
          </a:p>
        </p:txBody>
      </p:sp>
      <p:sp>
        <p:nvSpPr>
          <p:cNvPr id="7" name="标题 1"/>
          <p:cNvSpPr txBox="1"/>
          <p:nvPr/>
        </p:nvSpPr>
        <p:spPr>
          <a:xfrm>
            <a:off x="4884165" y="753820"/>
            <a:ext cx="2423671" cy="300967"/>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2">
            <a:alphaModFix amt="100000"/>
          </a:blip>
          <a:srcRect/>
          <a:stretch>
            <a:fillRect/>
          </a:stretch>
        </p:blipFill>
        <p:spPr>
          <a:xfrm>
            <a:off x="3168790" y="1028700"/>
            <a:ext cx="5854420" cy="1745279"/>
          </a:xfrm>
          <a:prstGeom prst="rect">
            <a:avLst/>
          </a:prstGeom>
          <a:noFill/>
          <a:ln>
            <a:noFill/>
          </a:ln>
        </p:spPr>
      </p:pic>
      <p:sp>
        <p:nvSpPr>
          <p:cNvPr id="9" name="标题 1"/>
          <p:cNvSpPr txBox="1"/>
          <p:nvPr/>
        </p:nvSpPr>
        <p:spPr>
          <a:xfrm>
            <a:off x="5284914" y="335279"/>
            <a:ext cx="1622173" cy="1881077"/>
          </a:xfrm>
          <a:prstGeom prst="rect">
            <a:avLst/>
          </a:prstGeom>
          <a:noFill/>
          <a:ln>
            <a:noFill/>
          </a:ln>
          <a:effectLst/>
        </p:spPr>
        <p:txBody>
          <a:bodyPr vert="horz" wrap="square" lIns="0" tIns="0" rIns="0" bIns="0" rtlCol="0" anchor="b"/>
          <a:lstStyle/>
          <a:p>
            <a:pPr algn="ctr">
              <a:lnSpc>
                <a:spcPct val="100000"/>
              </a:lnSpc>
            </a:pPr>
            <a:r>
              <a:rPr kumimoji="1" lang="en-US" altLang="zh-CN" sz="396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3100" y="1493943"/>
            <a:ext cx="5299075" cy="2047451"/>
          </a:xfrm>
          <a:prstGeom prst="roundRect">
            <a:avLst>
              <a:gd name="adj" fmla="val 9793"/>
            </a:avLst>
          </a:prstGeom>
          <a:solidFill>
            <a:schemeClr val="bg1"/>
          </a:solidFill>
          <a:ln w="12700" cap="sq">
            <a:noFill/>
            <a:miter/>
          </a:ln>
          <a:effectLst>
            <a:outerShdw blurRad="190500" algn="ctr" rotWithShape="0">
              <a:schemeClr val="accent1">
                <a:lumMod val="7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38859" y="1988769"/>
            <a:ext cx="4913875" cy="1342484"/>
          </a:xfrm>
          <a:prstGeom prst="rect">
            <a:avLst/>
          </a:prstGeom>
          <a:noFill/>
          <a:ln>
            <a:noFill/>
          </a:ln>
        </p:spPr>
        <p:txBody>
          <a:bodyPr vert="horz" wrap="square" lIns="91440" tIns="45720" rIns="91440" bIns="45720" rtlCol="0" anchor="t"/>
          <a:lstStyle/>
          <a:p>
            <a:pPr indent="457200" algn="l">
              <a:lnSpc>
                <a:spcPct val="150000"/>
              </a:lnSpc>
            </a:pPr>
            <a:r>
              <a:rPr kumimoji="1" lang="en-US" altLang="zh-CN" sz="97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Rational Rose是由IBM开发的软件建模工具，以UML图形化表示为核心，广泛应用于软件项目的需求分析、设计与开发阶段，帮助开发团队高效、准确地构建软件系统。	</a:t>
            </a:r>
            <a:endParaRPr kumimoji="1" lang="en-US" altLang="zh-CN" sz="97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975">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该工具通过可视化建模方式，将复杂的软件设计以直观的图形展示出来，使开发人员能够更好地理解和沟通系统架构，从而提高开发效率和软件质量。</a:t>
            </a:r>
            <a:endParaRPr kumimoji="1" lang="zh-CN" altLang="en-US"/>
          </a:p>
        </p:txBody>
      </p:sp>
      <p:sp>
        <p:nvSpPr>
          <p:cNvPr id="5" name="标题 1"/>
          <p:cNvSpPr txBox="1"/>
          <p:nvPr/>
        </p:nvSpPr>
        <p:spPr>
          <a:xfrm>
            <a:off x="925854" y="1340274"/>
            <a:ext cx="4179118" cy="632620"/>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Rational Rose开发背景</a:t>
            </a:r>
            <a:endParaRPr kumimoji="1" lang="zh-CN" altLang="en-US"/>
          </a:p>
        </p:txBody>
      </p:sp>
      <p:sp>
        <p:nvSpPr>
          <p:cNvPr id="6" name="标题 1"/>
          <p:cNvSpPr txBox="1"/>
          <p:nvPr/>
        </p:nvSpPr>
        <p:spPr>
          <a:xfrm>
            <a:off x="5321147" y="1614256"/>
            <a:ext cx="278484" cy="301665"/>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6205538" y="1493943"/>
            <a:ext cx="5299075" cy="2047451"/>
          </a:xfrm>
          <a:prstGeom prst="roundRect">
            <a:avLst>
              <a:gd name="adj" fmla="val 9793"/>
            </a:avLst>
          </a:prstGeom>
          <a:solidFill>
            <a:schemeClr val="bg1"/>
          </a:solidFill>
          <a:ln w="12700" cap="sq">
            <a:noFill/>
            <a:miter/>
          </a:ln>
          <a:effectLst>
            <a:outerShdw blurRad="190500" algn="ctr" rotWithShape="0">
              <a:schemeClr val="accent1">
                <a:lumMod val="75000"/>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6276069" y="3495675"/>
            <a:ext cx="5158012" cy="45719"/>
          </a:xfrm>
          <a:custGeom>
            <a:avLst/>
            <a:gdLst>
              <a:gd name="connsiteX0" fmla="*/ 0 w 5158012"/>
              <a:gd name="connsiteY0" fmla="*/ 45719 h 45719"/>
              <a:gd name="connsiteX1" fmla="*/ 5153535 w 5158012"/>
              <a:gd name="connsiteY1" fmla="*/ 45719 h 45719"/>
              <a:gd name="connsiteX2" fmla="*/ 5158012 w 5158012"/>
              <a:gd name="connsiteY2" fmla="*/ 41242 h 45719"/>
              <a:gd name="connsiteX3" fmla="*/ 5158012 w 5158012"/>
              <a:gd name="connsiteY3" fmla="*/ 36103 h 45719"/>
              <a:gd name="connsiteX4" fmla="*/ 5125492 w 5158012"/>
              <a:gd name="connsiteY4" fmla="*/ 14177 h 45719"/>
              <a:gd name="connsiteX5" fmla="*/ 5055271 w 5158012"/>
              <a:gd name="connsiteY5" fmla="*/ 0 h 45719"/>
              <a:gd name="connsiteX6" fmla="*/ 117004 w 5158012"/>
              <a:gd name="connsiteY6" fmla="*/ 0 h 45719"/>
              <a:gd name="connsiteX7" fmla="*/ 46783 w 5158012"/>
              <a:gd name="connsiteY7" fmla="*/ 14177 h 45719"/>
            </a:gdLst>
            <a:ahLst/>
            <a:cxnLst/>
            <a:rect l="l" t="t" r="r" b="b"/>
            <a:pathLst>
              <a:path w="5158012" h="45719">
                <a:moveTo>
                  <a:pt x="0" y="45719"/>
                </a:moveTo>
                <a:lnTo>
                  <a:pt x="5153535" y="45719"/>
                </a:lnTo>
                <a:cubicBezTo>
                  <a:pt x="5156008" y="45719"/>
                  <a:pt x="5158012" y="43715"/>
                  <a:pt x="5158012" y="41242"/>
                </a:cubicBezTo>
                <a:lnTo>
                  <a:pt x="5158012" y="36103"/>
                </a:lnTo>
                <a:lnTo>
                  <a:pt x="5125492" y="14177"/>
                </a:lnTo>
                <a:cubicBezTo>
                  <a:pt x="5103909" y="5048"/>
                  <a:pt x="5080179" y="0"/>
                  <a:pt x="5055271" y="0"/>
                </a:cubicBezTo>
                <a:lnTo>
                  <a:pt x="117004" y="0"/>
                </a:lnTo>
                <a:cubicBezTo>
                  <a:pt x="92096" y="0"/>
                  <a:pt x="68366" y="5048"/>
                  <a:pt x="46783" y="14177"/>
                </a:cubicBezTo>
                <a:close/>
              </a:path>
            </a:pathLst>
          </a:custGeom>
          <a:solidFill>
            <a:schemeClr val="accent1"/>
          </a:solidFill>
          <a:ln w="12700" cap="sq">
            <a:noFill/>
            <a:miter/>
          </a:ln>
          <a:effectLst>
            <a:outerShdw blurRad="190500" sx="105000" sy="105000" algn="ctr" rotWithShape="0">
              <a:schemeClr val="accent2">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860002" y="1556471"/>
            <a:ext cx="311722" cy="301665"/>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6383680" y="1915743"/>
            <a:ext cx="4913875" cy="1317175"/>
          </a:xfrm>
          <a:prstGeom prst="rect">
            <a:avLst/>
          </a:prstGeom>
          <a:noFill/>
          <a:ln>
            <a:noFill/>
          </a:ln>
        </p:spPr>
        <p:txBody>
          <a:bodyPr vert="horz" wrap="square" lIns="91440" tIns="45720" rIns="91440" bIns="45720" rtlCol="0" anchor="t"/>
          <a:lstStyle/>
          <a:p>
            <a:pPr indent="457200" algn="l">
              <a:lnSpc>
                <a:spcPct val="150000"/>
              </a:lnSpc>
            </a:pPr>
            <a:r>
              <a:rPr kumimoji="1" lang="en-US" altLang="zh-CN" sz="114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Rational Rose具备创建项目与模型、绘制UML图表、链接模型与代码、模型验证与分析等功能模块，满足软件开发全流程的建模需求。</a:t>
            </a:r>
            <a:endParaRPr kumimoji="1" lang="en-US" altLang="zh-CN" sz="114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14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例如，在创建项目与模型时，用户可以快速搭建软件的整体框架，定义系统中的各类元素及其关系；在绘制UML图表时，提供了丰富的图表类型，如用例图、类图、活动图等，方便从不同角度对系统进行建模分析。</a:t>
            </a:r>
            <a:endParaRPr kumimoji="1" lang="zh-CN" altLang="en-US"/>
          </a:p>
        </p:txBody>
      </p:sp>
      <p:sp>
        <p:nvSpPr>
          <p:cNvPr id="11" name="标题 1"/>
          <p:cNvSpPr txBox="1"/>
          <p:nvPr/>
        </p:nvSpPr>
        <p:spPr>
          <a:xfrm>
            <a:off x="6520205" y="1361864"/>
            <a:ext cx="4179118" cy="632620"/>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Rational Rose功能模块</a:t>
            </a:r>
            <a:endParaRPr kumimoji="1" lang="zh-CN" altLang="en-US"/>
          </a:p>
        </p:txBody>
      </p:sp>
      <p:sp>
        <p:nvSpPr>
          <p:cNvPr id="12" name="标题 1"/>
          <p:cNvSpPr txBox="1"/>
          <p:nvPr/>
        </p:nvSpPr>
        <p:spPr>
          <a:xfrm>
            <a:off x="673100" y="3922800"/>
            <a:ext cx="10856307" cy="2047451"/>
          </a:xfrm>
          <a:prstGeom prst="roundRect">
            <a:avLst>
              <a:gd name="adj" fmla="val 9793"/>
            </a:avLst>
          </a:prstGeom>
          <a:gradFill>
            <a:gsLst>
              <a:gs pos="0">
                <a:schemeClr val="accent1"/>
              </a:gs>
              <a:gs pos="100000">
                <a:schemeClr val="accent1">
                  <a:lumMod val="60000"/>
                  <a:lumOff val="4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87767" y="4555421"/>
            <a:ext cx="10275269" cy="1335278"/>
          </a:xfrm>
          <a:prstGeom prst="rect">
            <a:avLst/>
          </a:prstGeom>
          <a:noFill/>
          <a:ln>
            <a:noFill/>
          </a:ln>
        </p:spPr>
        <p:txBody>
          <a:bodyPr vert="horz" wrap="square" lIns="91440" tIns="45720" rIns="91440" bIns="45720" rtlCol="0" anchor="t"/>
          <a:lstStyle/>
          <a:p>
            <a:pPr indent="457200" algn="l">
              <a:lnSpc>
                <a:spcPct val="150000"/>
              </a:lnSpc>
            </a:pP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在</a:t>
            </a:r>
            <a:r>
              <a:rPr kumimoji="1" lang="zh-CN" altLang="en-US"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《用</a:t>
            </a: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Rational Rose </a:t>
            </a:r>
            <a:r>
              <a:rPr kumimoji="1" lang="zh-CN" altLang="en-US"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实现</a:t>
            </a: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图书管理系统</a:t>
            </a:r>
            <a:r>
              <a:rPr kumimoji="1" lang="zh-CN" altLang="en-US"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的</a:t>
            </a: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建模设计</a:t>
            </a:r>
            <a:r>
              <a:rPr kumimoji="1" lang="zh-CN" altLang="en-US"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a:t>
            </a: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中，朱娜利用Rational Rose根据系统需求进行精准分析与设计，通过对管理子系统、借书子系统和购书子系统的建模，优化了系统功能。	</a:t>
            </a:r>
            <a:endPar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借助合作框图和交互框图研究借阅流程，明确了各角色关系，并实现了类图设计，将软件模型转化为编程代码，有效解决了实际问题，提高了项目开发效率和质量。</a:t>
            </a:r>
            <a:endParaRPr kumimoji="1" lang="zh-CN" altLang="en-US"/>
          </a:p>
        </p:txBody>
      </p:sp>
      <p:sp>
        <p:nvSpPr>
          <p:cNvPr id="14" name="标题 1"/>
          <p:cNvSpPr txBox="1"/>
          <p:nvPr/>
        </p:nvSpPr>
        <p:spPr>
          <a:xfrm>
            <a:off x="987766" y="3915595"/>
            <a:ext cx="8738839" cy="632620"/>
          </a:xfrm>
          <a:prstGeom prst="rect">
            <a:avLst/>
          </a:prstGeom>
          <a:noFill/>
          <a:ln>
            <a:noFill/>
          </a:ln>
        </p:spPr>
        <p:txBody>
          <a:bodyPr vert="horz" wrap="square" lIns="91440" tIns="45720" rIns="91440" bIns="45720" rtlCol="0" anchor="b"/>
          <a:lstStyle/>
          <a:p>
            <a:pPr algn="l">
              <a:lnSpc>
                <a:spcPct val="11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Rational Rose实际应用案例</a:t>
            </a:r>
            <a:endParaRPr kumimoji="1" lang="zh-CN" altLang="en-US"/>
          </a:p>
        </p:txBody>
      </p:sp>
      <p:sp>
        <p:nvSpPr>
          <p:cNvPr id="15" name="标题 1"/>
          <p:cNvSpPr txBox="1"/>
          <p:nvPr/>
        </p:nvSpPr>
        <p:spPr>
          <a:xfrm>
            <a:off x="10883789" y="4213707"/>
            <a:ext cx="264148" cy="301665"/>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flipV="1">
            <a:off x="687387" y="3495675"/>
            <a:ext cx="5158012" cy="45719"/>
          </a:xfrm>
          <a:custGeom>
            <a:avLst/>
            <a:gdLst>
              <a:gd name="connsiteX0" fmla="*/ 0 w 5158012"/>
              <a:gd name="connsiteY0" fmla="*/ 45719 h 45719"/>
              <a:gd name="connsiteX1" fmla="*/ 5153535 w 5158012"/>
              <a:gd name="connsiteY1" fmla="*/ 45719 h 45719"/>
              <a:gd name="connsiteX2" fmla="*/ 5158012 w 5158012"/>
              <a:gd name="connsiteY2" fmla="*/ 41242 h 45719"/>
              <a:gd name="connsiteX3" fmla="*/ 5158012 w 5158012"/>
              <a:gd name="connsiteY3" fmla="*/ 36103 h 45719"/>
              <a:gd name="connsiteX4" fmla="*/ 5125492 w 5158012"/>
              <a:gd name="connsiteY4" fmla="*/ 14177 h 45719"/>
              <a:gd name="connsiteX5" fmla="*/ 5055271 w 5158012"/>
              <a:gd name="connsiteY5" fmla="*/ 0 h 45719"/>
              <a:gd name="connsiteX6" fmla="*/ 117004 w 5158012"/>
              <a:gd name="connsiteY6" fmla="*/ 0 h 45719"/>
              <a:gd name="connsiteX7" fmla="*/ 46783 w 5158012"/>
              <a:gd name="connsiteY7" fmla="*/ 14177 h 45719"/>
            </a:gdLst>
            <a:ahLst/>
            <a:cxnLst/>
            <a:rect l="l" t="t" r="r" b="b"/>
            <a:pathLst>
              <a:path w="5158012" h="45719">
                <a:moveTo>
                  <a:pt x="0" y="45719"/>
                </a:moveTo>
                <a:lnTo>
                  <a:pt x="5153535" y="45719"/>
                </a:lnTo>
                <a:cubicBezTo>
                  <a:pt x="5156008" y="45719"/>
                  <a:pt x="5158012" y="43715"/>
                  <a:pt x="5158012" y="41242"/>
                </a:cubicBezTo>
                <a:lnTo>
                  <a:pt x="5158012" y="36103"/>
                </a:lnTo>
                <a:lnTo>
                  <a:pt x="5125492" y="14177"/>
                </a:lnTo>
                <a:cubicBezTo>
                  <a:pt x="5103909" y="5048"/>
                  <a:pt x="5080179" y="0"/>
                  <a:pt x="5055271" y="0"/>
                </a:cubicBezTo>
                <a:lnTo>
                  <a:pt x="117004" y="0"/>
                </a:lnTo>
                <a:cubicBezTo>
                  <a:pt x="92096" y="0"/>
                  <a:pt x="68366" y="5048"/>
                  <a:pt x="46783" y="14177"/>
                </a:cubicBezTo>
                <a:close/>
              </a:path>
            </a:pathLst>
          </a:custGeom>
          <a:solidFill>
            <a:schemeClr val="accent1"/>
          </a:solidFill>
          <a:ln w="12700" cap="sq">
            <a:noFill/>
            <a:miter/>
          </a:ln>
          <a:effectLst>
            <a:outerShdw blurRad="190500" sx="105000" sy="105000" algn="ctr" rotWithShape="0">
              <a:schemeClr val="accent2">
                <a:alpha val="1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Rational Rose简介</a:t>
            </a:r>
            <a:endParaRPr kumimoji="1" lang="zh-CN" altLang="en-US"/>
          </a:p>
        </p:txBody>
      </p:sp>
      <p:grpSp>
        <p:nvGrpSpPr>
          <p:cNvPr id="18" name="组合 17"/>
          <p:cNvGrpSpPr/>
          <p:nvPr/>
        </p:nvGrpSpPr>
        <p:grpSpPr>
          <a:xfrm>
            <a:off x="157177" y="332616"/>
            <a:ext cx="527808" cy="722361"/>
            <a:chOff x="157177" y="332616"/>
            <a:chExt cx="527808" cy="722361"/>
          </a:xfrm>
        </p:grpSpPr>
        <p:sp>
          <p:nvSpPr>
            <p:cNvPr id="19" name="标题 1"/>
            <p:cNvSpPr txBox="1"/>
            <p:nvPr/>
          </p:nvSpPr>
          <p:spPr>
            <a:xfrm rot="2700000">
              <a:off x="234473" y="409912"/>
              <a:ext cx="373216" cy="373216"/>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2700000">
              <a:off x="234473" y="604465"/>
              <a:ext cx="373216" cy="373216"/>
            </a:xfrm>
            <a:prstGeom prst="roundRect">
              <a:avLst/>
            </a:prstGeom>
            <a:solidFill>
              <a:schemeClr val="accent6">
                <a:lumMod val="40000"/>
                <a:lumOff val="60000"/>
                <a:alpha val="10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2560"/>
            <a:ext cx="12192000" cy="6832878"/>
          </a:xfrm>
          <a:prstGeom prst="rect">
            <a:avLst/>
          </a:prstGeom>
          <a:solidFill>
            <a:schemeClr val="bg1">
              <a:alpha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a:off x="0" y="-5287"/>
            <a:ext cx="12192000" cy="6913531"/>
          </a:xfrm>
          <a:prstGeom prst="rect">
            <a:avLst/>
          </a:prstGeom>
          <a:noFill/>
          <a:ln>
            <a:noFill/>
          </a:ln>
        </p:spPr>
      </p:pic>
      <p:sp>
        <p:nvSpPr>
          <p:cNvPr id="4" name="标题 1"/>
          <p:cNvSpPr txBox="1"/>
          <p:nvPr/>
        </p:nvSpPr>
        <p:spPr>
          <a:xfrm>
            <a:off x="0" y="-5288"/>
            <a:ext cx="12192000" cy="6913531"/>
          </a:xfrm>
          <a:prstGeom prst="rect">
            <a:avLst/>
          </a:prstGeom>
          <a:solidFill>
            <a:schemeClr val="bg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03860" y="335280"/>
            <a:ext cx="11384280" cy="6187440"/>
          </a:xfrm>
          <a:prstGeom prst="rect">
            <a:avLst/>
          </a:prstGeom>
          <a:noFill/>
          <a:ln w="28575" cap="sq">
            <a:solidFill>
              <a:schemeClr val="accent1">
                <a:alpha val="100000"/>
              </a:schemeClr>
            </a:solidFill>
            <a:prstDash val="lgDash"/>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469873" y="2619985"/>
            <a:ext cx="7252255" cy="1957277"/>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UML概念与重要性</a:t>
            </a:r>
            <a:endParaRPr kumimoji="1" lang="zh-CN" altLang="en-US"/>
          </a:p>
        </p:txBody>
      </p:sp>
      <p:sp>
        <p:nvSpPr>
          <p:cNvPr id="7" name="标题 1"/>
          <p:cNvSpPr txBox="1"/>
          <p:nvPr/>
        </p:nvSpPr>
        <p:spPr>
          <a:xfrm>
            <a:off x="4884165" y="753820"/>
            <a:ext cx="2423671" cy="300967"/>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2">
            <a:alphaModFix amt="100000"/>
          </a:blip>
          <a:srcRect/>
          <a:stretch>
            <a:fillRect/>
          </a:stretch>
        </p:blipFill>
        <p:spPr>
          <a:xfrm>
            <a:off x="3168790" y="1028700"/>
            <a:ext cx="5854420" cy="1745279"/>
          </a:xfrm>
          <a:prstGeom prst="rect">
            <a:avLst/>
          </a:prstGeom>
          <a:noFill/>
          <a:ln>
            <a:noFill/>
          </a:ln>
        </p:spPr>
      </p:pic>
      <p:sp>
        <p:nvSpPr>
          <p:cNvPr id="9" name="标题 1"/>
          <p:cNvSpPr txBox="1"/>
          <p:nvPr/>
        </p:nvSpPr>
        <p:spPr>
          <a:xfrm>
            <a:off x="5284914" y="335279"/>
            <a:ext cx="1622173" cy="1881077"/>
          </a:xfrm>
          <a:prstGeom prst="rect">
            <a:avLst/>
          </a:prstGeom>
          <a:noFill/>
          <a:ln>
            <a:noFill/>
          </a:ln>
          <a:effectLst/>
        </p:spPr>
        <p:txBody>
          <a:bodyPr vert="horz" wrap="square" lIns="0" tIns="0" rIns="0" bIns="0" rtlCol="0" anchor="b"/>
          <a:lstStyle/>
          <a:p>
            <a:pPr algn="ctr">
              <a:lnSpc>
                <a:spcPct val="100000"/>
              </a:lnSpc>
            </a:pPr>
            <a:r>
              <a:rPr kumimoji="1" lang="en-US" altLang="zh-CN" sz="396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1">
            <a:alphaModFix amt="100000"/>
          </a:blip>
          <a:srcRect t="18524" b="18524"/>
          <a:stretch>
            <a:fillRect/>
          </a:stretch>
        </p:blipFill>
        <p:spPr>
          <a:xfrm>
            <a:off x="8688070" y="332740"/>
            <a:ext cx="3849370" cy="5704205"/>
          </a:xfrm>
          <a:custGeom>
            <a:avLst/>
            <a:gdLst/>
            <a:ahLst/>
            <a:cxnLst/>
            <a:rect l="l" t="t" r="r" b="b"/>
            <a:pathLst>
              <a:path w="3576019" h="4863239">
                <a:moveTo>
                  <a:pt x="97554" y="0"/>
                </a:moveTo>
                <a:lnTo>
                  <a:pt x="3478465" y="0"/>
                </a:lnTo>
                <a:cubicBezTo>
                  <a:pt x="3532343" y="0"/>
                  <a:pt x="3576019" y="43676"/>
                  <a:pt x="3576019" y="97554"/>
                </a:cubicBezTo>
                <a:lnTo>
                  <a:pt x="3576019" y="4765685"/>
                </a:lnTo>
                <a:cubicBezTo>
                  <a:pt x="3576019" y="4819563"/>
                  <a:pt x="3532343" y="4863239"/>
                  <a:pt x="3478465" y="4863239"/>
                </a:cubicBezTo>
                <a:lnTo>
                  <a:pt x="97554" y="4863239"/>
                </a:lnTo>
                <a:cubicBezTo>
                  <a:pt x="43676" y="4863239"/>
                  <a:pt x="0" y="4819563"/>
                  <a:pt x="0" y="4765685"/>
                </a:cubicBezTo>
                <a:lnTo>
                  <a:pt x="0" y="97554"/>
                </a:lnTo>
                <a:cubicBezTo>
                  <a:pt x="0" y="43676"/>
                  <a:pt x="43676" y="0"/>
                  <a:pt x="97554" y="0"/>
                </a:cubicBezTo>
                <a:close/>
              </a:path>
            </a:pathLst>
          </a:custGeom>
          <a:noFill/>
          <a:ln>
            <a:noFill/>
          </a:ln>
        </p:spPr>
      </p:pic>
      <p:sp>
        <p:nvSpPr>
          <p:cNvPr id="3" name="标题 1"/>
          <p:cNvSpPr txBox="1"/>
          <p:nvPr/>
        </p:nvSpPr>
        <p:spPr>
          <a:xfrm>
            <a:off x="660400" y="1687701"/>
            <a:ext cx="7042258" cy="1163987"/>
          </a:xfrm>
          <a:prstGeom prst="rect">
            <a:avLst/>
          </a:prstGeom>
          <a:noFill/>
          <a:ln>
            <a:noFill/>
          </a:ln>
        </p:spPr>
        <p:txBody>
          <a:bodyPr vert="horz" wrap="square" lIns="0" tIns="0" rIns="0" bIns="0" rtlCol="0" anchor="t"/>
          <a:lstStyle/>
          <a:p>
            <a:pPr indent="457200" algn="l">
              <a:lnSpc>
                <a:spcPct val="150000"/>
              </a:lnSpc>
            </a:pPr>
            <a:r>
              <a:rPr kumimoji="1" lang="en-US" altLang="zh-CN" sz="113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统一建模语言（UML）是一种标准的图表表示方法，用于分析、设计和实现软件系统，提供了一套图形化的建模语言，帮助开发人员和系统架构师可视化系统设计的各个方面。	</a:t>
            </a:r>
            <a:endParaRPr kumimoji="1" lang="en-US" altLang="zh-CN" sz="113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13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UML不是编程语言，而是一种描述软件蓝图的工具，将需求分析和系统设计从代码中分离出来，使设计师能够构建清晰、准确的模型来描述软件系统的结构和行为，具有通用性、标准化和可视化的特点。</a:t>
            </a:r>
            <a:endParaRPr kumimoji="1" lang="zh-CN" altLang="en-US"/>
          </a:p>
        </p:txBody>
      </p:sp>
      <p:sp>
        <p:nvSpPr>
          <p:cNvPr id="4" name="标题 1"/>
          <p:cNvSpPr txBox="1"/>
          <p:nvPr/>
        </p:nvSpPr>
        <p:spPr>
          <a:xfrm>
            <a:off x="671704" y="1345661"/>
            <a:ext cx="7029971" cy="307777"/>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UML定义与特点</a:t>
            </a:r>
            <a:endParaRPr kumimoji="1" lang="zh-CN" altLang="en-US"/>
          </a:p>
        </p:txBody>
      </p:sp>
      <p:sp>
        <p:nvSpPr>
          <p:cNvPr id="6" name="标题 1"/>
          <p:cNvSpPr txBox="1"/>
          <p:nvPr>
            <p:custDataLst>
              <p:tags r:id="rId2"/>
            </p:custDataLst>
          </p:nvPr>
        </p:nvSpPr>
        <p:spPr>
          <a:xfrm>
            <a:off x="761135" y="3143671"/>
            <a:ext cx="8320871" cy="2805634"/>
          </a:xfrm>
          <a:prstGeom prst="roundRect">
            <a:avLst>
              <a:gd name="adj" fmla="val 2728"/>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3"/>
            </p:custDataLst>
          </p:nvPr>
        </p:nvSpPr>
        <p:spPr>
          <a:xfrm>
            <a:off x="660400" y="3202530"/>
            <a:ext cx="8351864" cy="2692961"/>
          </a:xfrm>
          <a:prstGeom prst="roundRect">
            <a:avLst>
              <a:gd name="adj" fmla="val 2728"/>
            </a:avLst>
          </a:prstGeom>
          <a:gradFill>
            <a:gsLst>
              <a:gs pos="0">
                <a:schemeClr val="accent1"/>
              </a:gs>
              <a:gs pos="100000">
                <a:schemeClr val="accent1">
                  <a:lumMod val="75000"/>
                </a:schemeClr>
              </a:gs>
            </a:gsLst>
            <a:lin ang="5400000" scaled="0"/>
          </a:gra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4"/>
            </p:custDataLst>
          </p:nvPr>
        </p:nvSpPr>
        <p:spPr>
          <a:xfrm>
            <a:off x="1033004" y="3871814"/>
            <a:ext cx="3538995" cy="1705961"/>
          </a:xfrm>
          <a:prstGeom prst="rect">
            <a:avLst/>
          </a:prstGeom>
          <a:noFill/>
          <a:ln>
            <a:noFill/>
          </a:ln>
        </p:spPr>
        <p:txBody>
          <a:bodyPr vert="horz" wrap="square" lIns="0" tIns="0" rIns="0" bIns="0" rtlCol="0" anchor="t"/>
          <a:lstStyle/>
          <a:p>
            <a:pPr indent="457200" algn="l">
              <a:lnSpc>
                <a:spcPct val="150000"/>
              </a:lnSpc>
            </a:pPr>
            <a:r>
              <a:rPr kumimoji="1" lang="en-US" altLang="zh-CN" sz="12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UML在软件工程中起着至关重要的作用，为软件设计提供了一个共同的语言，使得团队成员无论专业背景如何，都能围绕模型进行有效沟通，促进团队协作。	</a:t>
            </a:r>
            <a:endParaRPr kumimoji="1" lang="en-US" altLang="zh-CN" sz="12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2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通过可视化模型，开发人员和利益相关者更容易理解系统的设计意图，并及时提出改进建议，有助于及早发现设计中的问题，降低项目风险。</a:t>
            </a:r>
            <a:endParaRPr kumimoji="1" lang="zh-CN" altLang="en-US"/>
          </a:p>
        </p:txBody>
      </p:sp>
      <p:sp>
        <p:nvSpPr>
          <p:cNvPr id="9" name="标题 1"/>
          <p:cNvSpPr txBox="1"/>
          <p:nvPr>
            <p:custDataLst>
              <p:tags r:id="rId5"/>
            </p:custDataLst>
          </p:nvPr>
        </p:nvSpPr>
        <p:spPr>
          <a:xfrm>
            <a:off x="1033004" y="3481320"/>
            <a:ext cx="3538995" cy="307777"/>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UML与软件开发的关系</a:t>
            </a:r>
            <a:endParaRPr kumimoji="1" lang="zh-CN" altLang="en-US"/>
          </a:p>
        </p:txBody>
      </p:sp>
      <p:sp>
        <p:nvSpPr>
          <p:cNvPr id="10" name="标题 1"/>
          <p:cNvSpPr txBox="1"/>
          <p:nvPr>
            <p:custDataLst>
              <p:tags r:id="rId6"/>
            </p:custDataLst>
          </p:nvPr>
        </p:nvSpPr>
        <p:spPr>
          <a:xfrm>
            <a:off x="4930828" y="3871814"/>
            <a:ext cx="3538995" cy="1705961"/>
          </a:xfrm>
          <a:prstGeom prst="rect">
            <a:avLst/>
          </a:prstGeom>
          <a:noFill/>
          <a:ln>
            <a:noFill/>
          </a:ln>
        </p:spPr>
        <p:txBody>
          <a:bodyPr vert="horz" wrap="square" lIns="0" tIns="0" rIns="0" bIns="0" rtlCol="0" anchor="t"/>
          <a:lstStyle/>
          <a:p>
            <a:pPr indent="457200" algn="l">
              <a:lnSpc>
                <a:spcPct val="150000"/>
              </a:lnSpc>
            </a:pPr>
            <a:r>
              <a:rPr kumimoji="1" lang="en-US" altLang="zh-CN" sz="12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UML支持软件的迭代和增量开发过程，允许设计者在系统演进过程中逐步完善模型，适应敏捷开发和传统瀑布模型等多种开发模式。	</a:t>
            </a:r>
            <a:endParaRPr kumimoji="1" lang="en-US" altLang="zh-CN" sz="12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12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不同的开发模式可以根据项目需求和团队特点灵活选择，UML都能为软件的可维护性和可扩展性提供有力支持，从而在产品的整个生命周期内创造价值。</a:t>
            </a:r>
            <a:endParaRPr kumimoji="1" lang="zh-CN" altLang="en-US"/>
          </a:p>
        </p:txBody>
      </p:sp>
      <p:sp>
        <p:nvSpPr>
          <p:cNvPr id="11" name="标题 1"/>
          <p:cNvSpPr txBox="1"/>
          <p:nvPr>
            <p:custDataLst>
              <p:tags r:id="rId7"/>
            </p:custDataLst>
          </p:nvPr>
        </p:nvSpPr>
        <p:spPr>
          <a:xfrm>
            <a:off x="4930828" y="3481320"/>
            <a:ext cx="3538995" cy="307777"/>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UML支持的开发模式</a:t>
            </a:r>
            <a:endParaRPr kumimoji="1" lang="zh-CN" altLang="en-US"/>
          </a:p>
        </p:txBody>
      </p:sp>
      <p:sp>
        <p:nvSpPr>
          <p:cNvPr id="12" name="标题 1"/>
          <p:cNvSpPr txBox="1"/>
          <p:nvPr>
            <p:custDataLst>
              <p:tags r:id="rId8"/>
            </p:custDataLst>
          </p:nvPr>
        </p:nvSpPr>
        <p:spPr>
          <a:xfrm>
            <a:off x="8813111" y="3290161"/>
            <a:ext cx="106680" cy="106680"/>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UML概念解析</a:t>
            </a:r>
            <a:endParaRPr kumimoji="1" lang="zh-CN" altLang="en-US"/>
          </a:p>
        </p:txBody>
      </p:sp>
      <p:grpSp>
        <p:nvGrpSpPr>
          <p:cNvPr id="14" name="组合 13"/>
          <p:cNvGrpSpPr/>
          <p:nvPr/>
        </p:nvGrpSpPr>
        <p:grpSpPr>
          <a:xfrm>
            <a:off x="157177" y="332616"/>
            <a:ext cx="527808" cy="722361"/>
            <a:chOff x="157177" y="332616"/>
            <a:chExt cx="527808" cy="722361"/>
          </a:xfrm>
        </p:grpSpPr>
        <p:sp>
          <p:nvSpPr>
            <p:cNvPr id="15" name="标题 1"/>
            <p:cNvSpPr txBox="1"/>
            <p:nvPr/>
          </p:nvSpPr>
          <p:spPr>
            <a:xfrm rot="2700000">
              <a:off x="234473" y="409912"/>
              <a:ext cx="373216" cy="373216"/>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2700000">
              <a:off x="234473" y="604465"/>
              <a:ext cx="373216" cy="373216"/>
            </a:xfrm>
            <a:prstGeom prst="roundRect">
              <a:avLst/>
            </a:prstGeom>
            <a:solidFill>
              <a:schemeClr val="accent6">
                <a:lumMod val="40000"/>
                <a:lumOff val="60000"/>
                <a:alpha val="10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7" name="标题 1"/>
          <p:cNvSpPr txBox="1"/>
          <p:nvPr/>
        </p:nvSpPr>
        <p:spPr>
          <a:xfrm>
            <a:off x="1487044" y="6165311"/>
            <a:ext cx="7029971" cy="307777"/>
          </a:xfrm>
          <a:prstGeom prst="rect">
            <a:avLst/>
          </a:prstGeom>
          <a:noFill/>
          <a:ln>
            <a:noFill/>
          </a:ln>
        </p:spPr>
        <p:txBody>
          <a:bodyPr vert="horz" wrap="square" lIns="0" tIns="0" rIns="0" bIns="0" rtlCol="0" anchor="ctr"/>
          <a:p>
            <a:pPr algn="l">
              <a:lnSpc>
                <a:spcPct val="110000"/>
              </a:lnSpc>
            </a:pPr>
            <a:endParaRPr kumimoji="1" lang="en-US" altLang="zh-CN"/>
          </a:p>
        </p:txBody>
      </p:sp>
      <p:sp>
        <p:nvSpPr>
          <p:cNvPr id="18" name="标题 1"/>
          <p:cNvSpPr txBox="1"/>
          <p:nvPr/>
        </p:nvSpPr>
        <p:spPr>
          <a:xfrm>
            <a:off x="1702944" y="6092921"/>
            <a:ext cx="7029971" cy="307777"/>
          </a:xfrm>
          <a:prstGeom prst="rect">
            <a:avLst/>
          </a:prstGeom>
          <a:noFill/>
          <a:ln>
            <a:noFill/>
          </a:ln>
        </p:spPr>
        <p:txBody>
          <a:bodyPr vert="horz" wrap="square" lIns="0" tIns="0" rIns="0" bIns="0" rtlCol="0" anchor="ctr"/>
          <a:lstStyle/>
          <a:p>
            <a:pPr algn="l">
              <a:lnSpc>
                <a:spcPct val="110000"/>
              </a:lnSpc>
            </a:pPr>
            <a:r>
              <a:rPr kumimoji="1" lang="en-US" altLang="zh-CN" sz="2800" b="1">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UML</a:t>
            </a:r>
            <a:r>
              <a:rPr kumimoji="1" lang="zh-CN" altLang="en-US" sz="2800" b="1">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图都有哪些呢？</a:t>
            </a:r>
            <a:endParaRPr kumimoji="1" lang="zh-CN" altLang="en-US" sz="2800" b="1">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2560"/>
            <a:ext cx="12192000" cy="6832878"/>
          </a:xfrm>
          <a:prstGeom prst="rect">
            <a:avLst/>
          </a:prstGeom>
          <a:solidFill>
            <a:schemeClr val="bg1">
              <a:alpha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a:stretch>
            <a:fillRect/>
          </a:stretch>
        </p:blipFill>
        <p:spPr>
          <a:xfrm>
            <a:off x="0" y="-5287"/>
            <a:ext cx="12192000" cy="6913531"/>
          </a:xfrm>
          <a:prstGeom prst="rect">
            <a:avLst/>
          </a:prstGeom>
          <a:noFill/>
          <a:ln>
            <a:noFill/>
          </a:ln>
        </p:spPr>
      </p:pic>
      <p:sp>
        <p:nvSpPr>
          <p:cNvPr id="4" name="标题 1"/>
          <p:cNvSpPr txBox="1"/>
          <p:nvPr/>
        </p:nvSpPr>
        <p:spPr>
          <a:xfrm>
            <a:off x="0" y="-5288"/>
            <a:ext cx="12192000" cy="6913531"/>
          </a:xfrm>
          <a:prstGeom prst="rect">
            <a:avLst/>
          </a:prstGeom>
          <a:solidFill>
            <a:schemeClr val="bg1">
              <a:alpha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03860" y="335280"/>
            <a:ext cx="11384280" cy="6187440"/>
          </a:xfrm>
          <a:prstGeom prst="rect">
            <a:avLst/>
          </a:prstGeom>
          <a:noFill/>
          <a:ln w="28575" cap="sq">
            <a:solidFill>
              <a:schemeClr val="accent1">
                <a:alpha val="100000"/>
              </a:schemeClr>
            </a:solidFill>
            <a:prstDash val="lgDash"/>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469873" y="2619985"/>
            <a:ext cx="7252255" cy="1957277"/>
          </a:xfrm>
          <a:prstGeom prst="rect">
            <a:avLst/>
          </a:prstGeom>
          <a:noFill/>
          <a:ln>
            <a:noFill/>
          </a:ln>
        </p:spPr>
        <p:txBody>
          <a:bodyPr vert="horz" wrap="square" lIns="0" tIns="0" rIns="0" bIns="0" rtlCol="0" anchor="t"/>
          <a:lstStyle/>
          <a:p>
            <a:pPr algn="ctr">
              <a:lnSpc>
                <a:spcPct val="130000"/>
              </a:lnSpc>
            </a:pPr>
            <a:r>
              <a:rPr kumimoji="1" lang="en-US" altLang="zh-CN" sz="54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Rational Rose环境与操作</a:t>
            </a:r>
            <a:endParaRPr kumimoji="1" lang="zh-CN" altLang="en-US"/>
          </a:p>
        </p:txBody>
      </p:sp>
      <p:sp>
        <p:nvSpPr>
          <p:cNvPr id="7" name="标题 1"/>
          <p:cNvSpPr txBox="1"/>
          <p:nvPr/>
        </p:nvSpPr>
        <p:spPr>
          <a:xfrm>
            <a:off x="4884165" y="753820"/>
            <a:ext cx="2423671" cy="300967"/>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p:spPr>
        <p:txBody>
          <a:bodyPr vert="horz" wrap="square" lIns="91440" tIns="45720" rIns="91440" bIns="45720" rtlCol="0" anchor="ctr"/>
          <a:lstStyle/>
          <a:p>
            <a:pPr algn="l">
              <a:lnSpc>
                <a:spcPct val="110000"/>
              </a:lnSpc>
            </a:pPr>
            <a:endParaRPr kumimoji="1" lang="zh-CN" altLang="en-US"/>
          </a:p>
        </p:txBody>
      </p:sp>
      <p:pic>
        <p:nvPicPr>
          <p:cNvPr id="8" name="图片 7"/>
          <p:cNvPicPr>
            <a:picLocks noChangeAspect="1"/>
          </p:cNvPicPr>
          <p:nvPr/>
        </p:nvPicPr>
        <p:blipFill>
          <a:blip r:embed="rId2">
            <a:alphaModFix amt="100000"/>
          </a:blip>
          <a:srcRect/>
          <a:stretch>
            <a:fillRect/>
          </a:stretch>
        </p:blipFill>
        <p:spPr>
          <a:xfrm>
            <a:off x="3168790" y="1028700"/>
            <a:ext cx="5854420" cy="1745279"/>
          </a:xfrm>
          <a:prstGeom prst="rect">
            <a:avLst/>
          </a:prstGeom>
          <a:noFill/>
          <a:ln>
            <a:noFill/>
          </a:ln>
        </p:spPr>
      </p:pic>
      <p:sp>
        <p:nvSpPr>
          <p:cNvPr id="9" name="标题 1"/>
          <p:cNvSpPr txBox="1"/>
          <p:nvPr/>
        </p:nvSpPr>
        <p:spPr>
          <a:xfrm>
            <a:off x="5284914" y="335279"/>
            <a:ext cx="1622173" cy="1881077"/>
          </a:xfrm>
          <a:prstGeom prst="rect">
            <a:avLst/>
          </a:prstGeom>
          <a:noFill/>
          <a:ln>
            <a:noFill/>
          </a:ln>
          <a:effectLst/>
        </p:spPr>
        <p:txBody>
          <a:bodyPr vert="horz" wrap="square" lIns="0" tIns="0" rIns="0" bIns="0" rtlCol="0" anchor="b"/>
          <a:lstStyle/>
          <a:p>
            <a:pPr algn="ctr">
              <a:lnSpc>
                <a:spcPct val="100000"/>
              </a:lnSpc>
            </a:pPr>
            <a:r>
              <a:rPr kumimoji="1" lang="en-US" altLang="zh-CN" sz="396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custDataLst>
              <p:tags r:id="rId1"/>
            </p:custDataLst>
          </p:nvPr>
        </p:nvSpPr>
        <p:spPr>
          <a:xfrm>
            <a:off x="660399" y="2805268"/>
            <a:ext cx="5314514" cy="1494284"/>
          </a:xfrm>
          <a:prstGeom prst="roundRect">
            <a:avLst>
              <a:gd name="adj" fmla="val 50000"/>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2"/>
            </p:custDataLst>
          </p:nvPr>
        </p:nvSpPr>
        <p:spPr>
          <a:xfrm>
            <a:off x="1812292" y="2930662"/>
            <a:ext cx="3922336" cy="263018"/>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gradFill>
                  <a:gsLst>
                    <a:gs pos="0">
                      <a:srgbClr val="659D76">
                        <a:alpha val="100000"/>
                      </a:srgbClr>
                    </a:gs>
                    <a:gs pos="93000">
                      <a:srgbClr val="4B7658">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浏览器与视图应用</a:t>
            </a:r>
            <a:endParaRPr kumimoji="1" lang="zh-CN" altLang="en-US"/>
          </a:p>
        </p:txBody>
      </p:sp>
      <p:sp>
        <p:nvSpPr>
          <p:cNvPr id="4" name="标题 1"/>
          <p:cNvSpPr txBox="1"/>
          <p:nvPr>
            <p:custDataLst>
              <p:tags r:id="rId3"/>
            </p:custDataLst>
          </p:nvPr>
        </p:nvSpPr>
        <p:spPr>
          <a:xfrm>
            <a:off x="818770" y="3075993"/>
            <a:ext cx="961379" cy="961379"/>
          </a:xfrm>
          <a:prstGeom prst="ellipse">
            <a:avLst/>
          </a:prstGeom>
          <a:solidFill>
            <a:schemeClr val="accent1">
              <a:alpha val="13000"/>
            </a:schemeClr>
          </a:solidFill>
          <a:ln w="12700" cap="sq">
            <a:solidFill>
              <a:schemeClr val="bg1"/>
            </a:solid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custDataLst>
              <p:tags r:id="rId4"/>
            </p:custDataLst>
          </p:nvPr>
        </p:nvSpPr>
        <p:spPr>
          <a:xfrm>
            <a:off x="943310" y="3200534"/>
            <a:ext cx="712299" cy="712299"/>
          </a:xfrm>
          <a:prstGeom prst="ellipse">
            <a:avLst/>
          </a:prstGeom>
          <a:gradFill>
            <a:gsLst>
              <a:gs pos="28000">
                <a:schemeClr val="accent2">
                  <a:lumMod val="40000"/>
                  <a:lumOff val="60000"/>
                </a:schemeClr>
              </a:gs>
              <a:gs pos="78000">
                <a:schemeClr val="accent2">
                  <a:lumMod val="60000"/>
                  <a:lumOff val="4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custDataLst>
              <p:tags r:id="rId5"/>
            </p:custDataLst>
          </p:nvPr>
        </p:nvSpPr>
        <p:spPr>
          <a:xfrm>
            <a:off x="943310" y="3200534"/>
            <a:ext cx="712299" cy="712299"/>
          </a:xfrm>
          <a:prstGeom prst="ellipse">
            <a:avLst/>
          </a:prstGeom>
          <a:gradFill>
            <a:gsLst>
              <a:gs pos="57000">
                <a:schemeClr val="accent2">
                  <a:lumMod val="75000"/>
                  <a:alpha val="0"/>
                </a:schemeClr>
              </a:gs>
              <a:gs pos="100000">
                <a:schemeClr val="accent2">
                  <a:lumMod val="75000"/>
                  <a:alpha val="49000"/>
                </a:schemeClr>
              </a:gs>
            </a:gsLst>
            <a:path path="circle">
              <a:fillToRect t="100000" r="100000"/>
            </a:path>
            <a:tileRect l="-100000" b="-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custDataLst>
              <p:tags r:id="rId6"/>
            </p:custDataLst>
          </p:nvPr>
        </p:nvSpPr>
        <p:spPr>
          <a:xfrm>
            <a:off x="943310" y="3200534"/>
            <a:ext cx="712299" cy="712299"/>
          </a:xfrm>
          <a:prstGeom prst="ellipse">
            <a:avLst/>
          </a:prstGeom>
          <a:gradFill>
            <a:gsLst>
              <a:gs pos="57000">
                <a:schemeClr val="accent2">
                  <a:lumMod val="75000"/>
                  <a:alpha val="0"/>
                </a:schemeClr>
              </a:gs>
              <a:gs pos="100000">
                <a:schemeClr val="accent2">
                  <a:lumMod val="75000"/>
                  <a:alpha val="49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custDataLst>
              <p:tags r:id="rId7"/>
            </p:custDataLst>
          </p:nvPr>
        </p:nvSpPr>
        <p:spPr>
          <a:xfrm>
            <a:off x="943310" y="3200534"/>
            <a:ext cx="712299" cy="712299"/>
          </a:xfrm>
          <a:prstGeom prst="ellipse">
            <a:avLst/>
          </a:prstGeom>
          <a:gradFill>
            <a:gsLst>
              <a:gs pos="71000">
                <a:schemeClr val="accent2">
                  <a:lumMod val="20000"/>
                  <a:lumOff val="80000"/>
                  <a:alpha val="0"/>
                </a:schemeClr>
              </a:gs>
              <a:gs pos="86000">
                <a:schemeClr val="accent2">
                  <a:lumMod val="20000"/>
                  <a:lumOff val="8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8"/>
            </p:custDataLst>
          </p:nvPr>
        </p:nvSpPr>
        <p:spPr>
          <a:xfrm>
            <a:off x="943310" y="3200534"/>
            <a:ext cx="712299" cy="712299"/>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9"/>
            </p:custDataLst>
          </p:nvPr>
        </p:nvSpPr>
        <p:spPr>
          <a:xfrm>
            <a:off x="1812292" y="3193681"/>
            <a:ext cx="3922336" cy="991572"/>
          </a:xfrm>
          <a:prstGeom prst="rect">
            <a:avLst/>
          </a:prstGeom>
          <a:noFill/>
          <a:ln>
            <a:noFill/>
          </a:ln>
        </p:spPr>
        <p:txBody>
          <a:bodyPr vert="horz" wrap="square" lIns="0" tIns="0" rIns="0" bIns="0" rtlCol="0" anchor="t"/>
          <a:lstStyle/>
          <a:p>
            <a:pPr indent="457200" algn="l">
              <a:lnSpc>
                <a:spcPct val="150000"/>
              </a:lnSpc>
            </a:pPr>
            <a:r>
              <a:rPr kumimoji="1" lang="en-US" altLang="zh-CN" sz="9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浏览器是层次结构，用于在Rose模型中迅速漫游，显示模型中增加的一切元素，如参与者、用例、类、组件等。	</a:t>
            </a:r>
            <a:endParaRPr kumimoji="1" lang="en-US" altLang="zh-CN" sz="9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9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浏览器中包含Use Case视图、Logical视图、Component视图和Deployment视图四个视图，点击每个视图的右键选择“new”，就可以看到该视图所包含的一些模型元素，方便用户根据不同需求进行建模和查看。</a:t>
            </a:r>
            <a:endParaRPr kumimoji="1" lang="zh-CN" altLang="en-US"/>
          </a:p>
        </p:txBody>
      </p:sp>
      <p:sp>
        <p:nvSpPr>
          <p:cNvPr id="11" name="标题 1"/>
          <p:cNvSpPr txBox="1"/>
          <p:nvPr>
            <p:custDataLst>
              <p:tags r:id="rId10"/>
            </p:custDataLst>
          </p:nvPr>
        </p:nvSpPr>
        <p:spPr>
          <a:xfrm>
            <a:off x="1108866" y="3366091"/>
            <a:ext cx="381187" cy="38118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custDataLst>
              <p:tags r:id="rId11"/>
            </p:custDataLst>
          </p:nvPr>
        </p:nvSpPr>
        <p:spPr>
          <a:xfrm>
            <a:off x="660399" y="1196560"/>
            <a:ext cx="5314514" cy="1494284"/>
          </a:xfrm>
          <a:prstGeom prst="roundRect">
            <a:avLst>
              <a:gd name="adj" fmla="val 50000"/>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12"/>
            </p:custDataLst>
          </p:nvPr>
        </p:nvSpPr>
        <p:spPr>
          <a:xfrm>
            <a:off x="1769747" y="1321954"/>
            <a:ext cx="3922336" cy="263018"/>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gradFill>
                  <a:gsLst>
                    <a:gs pos="0">
                      <a:srgbClr val="659D76">
                        <a:alpha val="100000"/>
                      </a:srgbClr>
                    </a:gs>
                    <a:gs pos="93000">
                      <a:srgbClr val="4B7658">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界面五大部分</a:t>
            </a:r>
            <a:endParaRPr kumimoji="1" lang="zh-CN" altLang="en-US"/>
          </a:p>
        </p:txBody>
      </p:sp>
      <p:sp>
        <p:nvSpPr>
          <p:cNvPr id="14" name="标题 1"/>
          <p:cNvSpPr txBox="1"/>
          <p:nvPr>
            <p:custDataLst>
              <p:tags r:id="rId13"/>
            </p:custDataLst>
          </p:nvPr>
        </p:nvSpPr>
        <p:spPr>
          <a:xfrm>
            <a:off x="845568" y="1474250"/>
            <a:ext cx="961379" cy="961379"/>
          </a:xfrm>
          <a:prstGeom prst="ellipse">
            <a:avLst/>
          </a:prstGeom>
          <a:solidFill>
            <a:schemeClr val="accent1">
              <a:alpha val="13000"/>
            </a:schemeClr>
          </a:solidFill>
          <a:ln w="12700" cap="sq">
            <a:solidFill>
              <a:schemeClr val="bg1"/>
            </a:solid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14"/>
            </p:custDataLst>
          </p:nvPr>
        </p:nvSpPr>
        <p:spPr>
          <a:xfrm>
            <a:off x="970108" y="1598791"/>
            <a:ext cx="712299" cy="712299"/>
          </a:xfrm>
          <a:prstGeom prst="ellipse">
            <a:avLst/>
          </a:prstGeom>
          <a:gradFill>
            <a:gsLst>
              <a:gs pos="28000">
                <a:schemeClr val="accent2">
                  <a:lumMod val="40000"/>
                  <a:lumOff val="60000"/>
                </a:schemeClr>
              </a:gs>
              <a:gs pos="78000">
                <a:schemeClr val="accent2">
                  <a:lumMod val="60000"/>
                  <a:lumOff val="4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custDataLst>
              <p:tags r:id="rId15"/>
            </p:custDataLst>
          </p:nvPr>
        </p:nvSpPr>
        <p:spPr>
          <a:xfrm>
            <a:off x="970108" y="1598791"/>
            <a:ext cx="712299" cy="712299"/>
          </a:xfrm>
          <a:prstGeom prst="ellipse">
            <a:avLst/>
          </a:prstGeom>
          <a:gradFill>
            <a:gsLst>
              <a:gs pos="57000">
                <a:schemeClr val="accent2">
                  <a:lumMod val="75000"/>
                  <a:alpha val="0"/>
                </a:schemeClr>
              </a:gs>
              <a:gs pos="100000">
                <a:schemeClr val="accent2">
                  <a:lumMod val="75000"/>
                  <a:alpha val="49000"/>
                </a:schemeClr>
              </a:gs>
            </a:gsLst>
            <a:path path="circle">
              <a:fillToRect t="100000" r="100000"/>
            </a:path>
            <a:tileRect l="-100000" b="-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custDataLst>
              <p:tags r:id="rId16"/>
            </p:custDataLst>
          </p:nvPr>
        </p:nvSpPr>
        <p:spPr>
          <a:xfrm>
            <a:off x="970108" y="1598791"/>
            <a:ext cx="712299" cy="712299"/>
          </a:xfrm>
          <a:prstGeom prst="ellipse">
            <a:avLst/>
          </a:prstGeom>
          <a:gradFill>
            <a:gsLst>
              <a:gs pos="57000">
                <a:schemeClr val="accent2">
                  <a:lumMod val="75000"/>
                  <a:alpha val="0"/>
                </a:schemeClr>
              </a:gs>
              <a:gs pos="100000">
                <a:schemeClr val="accent2">
                  <a:lumMod val="75000"/>
                  <a:alpha val="49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custDataLst>
              <p:tags r:id="rId17"/>
            </p:custDataLst>
          </p:nvPr>
        </p:nvSpPr>
        <p:spPr>
          <a:xfrm>
            <a:off x="970108" y="1598791"/>
            <a:ext cx="712299" cy="712299"/>
          </a:xfrm>
          <a:prstGeom prst="ellipse">
            <a:avLst/>
          </a:prstGeom>
          <a:gradFill>
            <a:gsLst>
              <a:gs pos="71000">
                <a:schemeClr val="accent2">
                  <a:lumMod val="20000"/>
                  <a:lumOff val="80000"/>
                  <a:alpha val="0"/>
                </a:schemeClr>
              </a:gs>
              <a:gs pos="86000">
                <a:schemeClr val="accent2">
                  <a:lumMod val="20000"/>
                  <a:lumOff val="8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custDataLst>
              <p:tags r:id="rId18"/>
            </p:custDataLst>
          </p:nvPr>
        </p:nvSpPr>
        <p:spPr>
          <a:xfrm>
            <a:off x="970108" y="1598791"/>
            <a:ext cx="712299" cy="712299"/>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custDataLst>
              <p:tags r:id="rId19"/>
            </p:custDataLst>
          </p:nvPr>
        </p:nvSpPr>
        <p:spPr>
          <a:xfrm>
            <a:off x="1769745" y="1826895"/>
            <a:ext cx="3922395" cy="736600"/>
          </a:xfrm>
          <a:prstGeom prst="rect">
            <a:avLst/>
          </a:prstGeom>
          <a:noFill/>
          <a:ln>
            <a:noFill/>
          </a:ln>
        </p:spPr>
        <p:txBody>
          <a:bodyPr vert="horz" wrap="square" lIns="0" tIns="0" rIns="0" bIns="0" rtlCol="0" anchor="t"/>
          <a:lstStyle/>
          <a:p>
            <a:pPr indent="457200" algn="l">
              <a:lnSpc>
                <a:spcPct val="150000"/>
              </a:lnSpc>
            </a:pPr>
            <a:r>
              <a:rPr kumimoji="1" lang="en-US" altLang="zh-CN" sz="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Rational Rose的界面由浏览器、文档工具、工具栏、框图窗口和日志五大部分组成，各部分功能明确且相互配合，为用户提供便捷的操作体验。</a:t>
            </a:r>
            <a:endParaRPr kumimoji="1" lang="zh-CN" altLang="en-US" sz="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endParaRPr kumimoji="1" lang="zh-CN" altLang="en-US"/>
          </a:p>
        </p:txBody>
      </p:sp>
      <p:sp>
        <p:nvSpPr>
          <p:cNvPr id="21" name="标题 1"/>
          <p:cNvSpPr txBox="1"/>
          <p:nvPr>
            <p:custDataLst>
              <p:tags r:id="rId20"/>
            </p:custDataLst>
          </p:nvPr>
        </p:nvSpPr>
        <p:spPr>
          <a:xfrm>
            <a:off x="1176330" y="1757382"/>
            <a:ext cx="333779" cy="381186"/>
          </a:xfrm>
          <a:custGeom>
            <a:avLst/>
            <a:gdLst>
              <a:gd name="connsiteX0" fmla="*/ 1449958 w 1449958"/>
              <a:gd name="connsiteY0" fmla="*/ 669913 h 1655898"/>
              <a:gd name="connsiteX1" fmla="*/ 1449586 w 1449958"/>
              <a:gd name="connsiteY1" fmla="*/ 666192 h 1655898"/>
              <a:gd name="connsiteX2" fmla="*/ 1449586 w 1449958"/>
              <a:gd name="connsiteY2" fmla="*/ 665634 h 1655898"/>
              <a:gd name="connsiteX3" fmla="*/ 1448098 w 1449958"/>
              <a:gd name="connsiteY3" fmla="*/ 658006 h 1655898"/>
              <a:gd name="connsiteX4" fmla="*/ 1445307 w 1449958"/>
              <a:gd name="connsiteY4" fmla="*/ 650379 h 1655898"/>
              <a:gd name="connsiteX5" fmla="*/ 1443633 w 1449958"/>
              <a:gd name="connsiteY5" fmla="*/ 646844 h 1655898"/>
              <a:gd name="connsiteX6" fmla="*/ 1441772 w 1449958"/>
              <a:gd name="connsiteY6" fmla="*/ 643496 h 1655898"/>
              <a:gd name="connsiteX7" fmla="*/ 1441400 w 1449958"/>
              <a:gd name="connsiteY7" fmla="*/ 643124 h 1655898"/>
              <a:gd name="connsiteX8" fmla="*/ 1439354 w 1449958"/>
              <a:gd name="connsiteY8" fmla="*/ 640147 h 1655898"/>
              <a:gd name="connsiteX9" fmla="*/ 1439168 w 1449958"/>
              <a:gd name="connsiteY9" fmla="*/ 639775 h 1655898"/>
              <a:gd name="connsiteX10" fmla="*/ 1436936 w 1449958"/>
              <a:gd name="connsiteY10" fmla="*/ 636798 h 1655898"/>
              <a:gd name="connsiteX11" fmla="*/ 1436378 w 1449958"/>
              <a:gd name="connsiteY11" fmla="*/ 636240 h 1655898"/>
              <a:gd name="connsiteX12" fmla="*/ 1433773 w 1449958"/>
              <a:gd name="connsiteY12" fmla="*/ 633450 h 1655898"/>
              <a:gd name="connsiteX13" fmla="*/ 816136 w 1449958"/>
              <a:gd name="connsiteY13" fmla="*/ 15813 h 1655898"/>
              <a:gd name="connsiteX14" fmla="*/ 813346 w 1449958"/>
              <a:gd name="connsiteY14" fmla="*/ 13208 h 1655898"/>
              <a:gd name="connsiteX15" fmla="*/ 812788 w 1449958"/>
              <a:gd name="connsiteY15" fmla="*/ 12650 h 1655898"/>
              <a:gd name="connsiteX16" fmla="*/ 809997 w 1449958"/>
              <a:gd name="connsiteY16" fmla="*/ 10418 h 1655898"/>
              <a:gd name="connsiteX17" fmla="*/ 809625 w 1449958"/>
              <a:gd name="connsiteY17" fmla="*/ 10232 h 1655898"/>
              <a:gd name="connsiteX18" fmla="*/ 806834 w 1449958"/>
              <a:gd name="connsiteY18" fmla="*/ 8372 h 1655898"/>
              <a:gd name="connsiteX19" fmla="*/ 806276 w 1449958"/>
              <a:gd name="connsiteY19" fmla="*/ 8000 h 1655898"/>
              <a:gd name="connsiteX20" fmla="*/ 802928 w 1449958"/>
              <a:gd name="connsiteY20" fmla="*/ 6139 h 1655898"/>
              <a:gd name="connsiteX21" fmla="*/ 802742 w 1449958"/>
              <a:gd name="connsiteY21" fmla="*/ 6139 h 1655898"/>
              <a:gd name="connsiteX22" fmla="*/ 799207 w 1449958"/>
              <a:gd name="connsiteY22" fmla="*/ 4465 h 1655898"/>
              <a:gd name="connsiteX23" fmla="*/ 799021 w 1449958"/>
              <a:gd name="connsiteY23" fmla="*/ 4465 h 1655898"/>
              <a:gd name="connsiteX24" fmla="*/ 791580 w 1449958"/>
              <a:gd name="connsiteY24" fmla="*/ 1860 h 1655898"/>
              <a:gd name="connsiteX25" fmla="*/ 791394 w 1449958"/>
              <a:gd name="connsiteY25" fmla="*/ 1860 h 1655898"/>
              <a:gd name="connsiteX26" fmla="*/ 783766 w 1449958"/>
              <a:gd name="connsiteY26" fmla="*/ 372 h 1655898"/>
              <a:gd name="connsiteX27" fmla="*/ 783022 w 1449958"/>
              <a:gd name="connsiteY27" fmla="*/ 372 h 1655898"/>
              <a:gd name="connsiteX28" fmla="*/ 779301 w 1449958"/>
              <a:gd name="connsiteY28" fmla="*/ 0 h 1655898"/>
              <a:gd name="connsiteX29" fmla="*/ 261751 w 1449958"/>
              <a:gd name="connsiteY29" fmla="*/ 0 h 1655898"/>
              <a:gd name="connsiteX30" fmla="*/ 0 w 1449958"/>
              <a:gd name="connsiteY30" fmla="*/ 261751 h 1655898"/>
              <a:gd name="connsiteX31" fmla="*/ 0 w 1449958"/>
              <a:gd name="connsiteY31" fmla="*/ 1394148 h 1655898"/>
              <a:gd name="connsiteX32" fmla="*/ 261751 w 1449958"/>
              <a:gd name="connsiteY32" fmla="*/ 1655899 h 1655898"/>
              <a:gd name="connsiteX33" fmla="*/ 1188207 w 1449958"/>
              <a:gd name="connsiteY33" fmla="*/ 1655899 h 1655898"/>
              <a:gd name="connsiteX34" fmla="*/ 1449958 w 1449958"/>
              <a:gd name="connsiteY34" fmla="*/ 1394148 h 1655898"/>
              <a:gd name="connsiteX35" fmla="*/ 1449958 w 1449958"/>
              <a:gd name="connsiteY35" fmla="*/ 672889 h 1655898"/>
              <a:gd name="connsiteX36" fmla="*/ 1449958 w 1449958"/>
              <a:gd name="connsiteY36" fmla="*/ 669913 h 1655898"/>
              <a:gd name="connsiteX37" fmla="*/ 832321 w 1449958"/>
              <a:gd name="connsiteY37" fmla="*/ 466948 h 1655898"/>
              <a:gd name="connsiteX38" fmla="*/ 832321 w 1449958"/>
              <a:gd name="connsiteY38" fmla="*/ 189942 h 1655898"/>
              <a:gd name="connsiteX39" fmla="*/ 1259458 w 1449958"/>
              <a:gd name="connsiteY39" fmla="*/ 617079 h 1655898"/>
              <a:gd name="connsiteX40" fmla="*/ 982452 w 1449958"/>
              <a:gd name="connsiteY40" fmla="*/ 617079 h 1655898"/>
              <a:gd name="connsiteX41" fmla="*/ 832321 w 1449958"/>
              <a:gd name="connsiteY41" fmla="*/ 466948 h 1655898"/>
              <a:gd name="connsiteX42" fmla="*/ 1338337 w 1449958"/>
              <a:gd name="connsiteY42" fmla="*/ 1393403 h 1655898"/>
              <a:gd name="connsiteX43" fmla="*/ 1188207 w 1449958"/>
              <a:gd name="connsiteY43" fmla="*/ 1543534 h 1655898"/>
              <a:gd name="connsiteX44" fmla="*/ 261751 w 1449958"/>
              <a:gd name="connsiteY44" fmla="*/ 1543534 h 1655898"/>
              <a:gd name="connsiteX45" fmla="*/ 111621 w 1449958"/>
              <a:gd name="connsiteY45" fmla="*/ 1393403 h 1655898"/>
              <a:gd name="connsiteX46" fmla="*/ 111621 w 1449958"/>
              <a:gd name="connsiteY46" fmla="*/ 261007 h 1655898"/>
              <a:gd name="connsiteX47" fmla="*/ 261751 w 1449958"/>
              <a:gd name="connsiteY47" fmla="*/ 110877 h 1655898"/>
              <a:gd name="connsiteX48" fmla="*/ 720700 w 1449958"/>
              <a:gd name="connsiteY48" fmla="*/ 110877 h 1655898"/>
              <a:gd name="connsiteX49" fmla="*/ 720700 w 1449958"/>
              <a:gd name="connsiteY49" fmla="*/ 466948 h 1655898"/>
              <a:gd name="connsiteX50" fmla="*/ 982452 w 1449958"/>
              <a:gd name="connsiteY50" fmla="*/ 728700 h 1655898"/>
              <a:gd name="connsiteX51" fmla="*/ 1338523 w 1449958"/>
              <a:gd name="connsiteY51" fmla="*/ 728700 h 1655898"/>
              <a:gd name="connsiteX52" fmla="*/ 1338523 w 1449958"/>
              <a:gd name="connsiteY52" fmla="*/ 1393403 h 1655898"/>
            </a:gdLst>
            <a:ahLst/>
            <a:cxnLst/>
            <a:rect l="l" t="t" r="r" b="b"/>
            <a:pathLst>
              <a:path w="1449958" h="1655898">
                <a:moveTo>
                  <a:pt x="1449958" y="669913"/>
                </a:moveTo>
                <a:cubicBezTo>
                  <a:pt x="1449958" y="668610"/>
                  <a:pt x="1449772" y="667308"/>
                  <a:pt x="1449586" y="666192"/>
                </a:cubicBezTo>
                <a:lnTo>
                  <a:pt x="1449586" y="665634"/>
                </a:lnTo>
                <a:cubicBezTo>
                  <a:pt x="1449214" y="663029"/>
                  <a:pt x="1448656" y="660425"/>
                  <a:pt x="1448098" y="658006"/>
                </a:cubicBezTo>
                <a:cubicBezTo>
                  <a:pt x="1447354" y="655402"/>
                  <a:pt x="1446423" y="652797"/>
                  <a:pt x="1445307" y="650379"/>
                </a:cubicBezTo>
                <a:cubicBezTo>
                  <a:pt x="1444749" y="649077"/>
                  <a:pt x="1444191" y="647960"/>
                  <a:pt x="1443633" y="646844"/>
                </a:cubicBezTo>
                <a:cubicBezTo>
                  <a:pt x="1443075" y="645728"/>
                  <a:pt x="1442331" y="644612"/>
                  <a:pt x="1441772" y="643496"/>
                </a:cubicBezTo>
                <a:cubicBezTo>
                  <a:pt x="1441587" y="643310"/>
                  <a:pt x="1441587" y="643124"/>
                  <a:pt x="1441400" y="643124"/>
                </a:cubicBezTo>
                <a:cubicBezTo>
                  <a:pt x="1440842" y="642193"/>
                  <a:pt x="1440098" y="641077"/>
                  <a:pt x="1439354" y="640147"/>
                </a:cubicBezTo>
                <a:cubicBezTo>
                  <a:pt x="1439354" y="640147"/>
                  <a:pt x="1439168" y="639961"/>
                  <a:pt x="1439168" y="639775"/>
                </a:cubicBezTo>
                <a:cubicBezTo>
                  <a:pt x="1438424" y="638845"/>
                  <a:pt x="1437680" y="637729"/>
                  <a:pt x="1436936" y="636798"/>
                </a:cubicBezTo>
                <a:lnTo>
                  <a:pt x="1436378" y="636240"/>
                </a:lnTo>
                <a:cubicBezTo>
                  <a:pt x="1435633" y="635310"/>
                  <a:pt x="1434703" y="634380"/>
                  <a:pt x="1433773" y="633450"/>
                </a:cubicBezTo>
                <a:lnTo>
                  <a:pt x="816136" y="15813"/>
                </a:lnTo>
                <a:cubicBezTo>
                  <a:pt x="815206" y="14883"/>
                  <a:pt x="814276" y="14139"/>
                  <a:pt x="813346" y="13208"/>
                </a:cubicBezTo>
                <a:lnTo>
                  <a:pt x="812788" y="12650"/>
                </a:lnTo>
                <a:lnTo>
                  <a:pt x="809997" y="10418"/>
                </a:lnTo>
                <a:cubicBezTo>
                  <a:pt x="809811" y="10418"/>
                  <a:pt x="809811" y="10232"/>
                  <a:pt x="809625" y="10232"/>
                </a:cubicBezTo>
                <a:cubicBezTo>
                  <a:pt x="808695" y="9488"/>
                  <a:pt x="807765" y="8930"/>
                  <a:pt x="806834" y="8372"/>
                </a:cubicBezTo>
                <a:cubicBezTo>
                  <a:pt x="806649" y="8186"/>
                  <a:pt x="806462" y="8186"/>
                  <a:pt x="806276" y="8000"/>
                </a:cubicBezTo>
                <a:cubicBezTo>
                  <a:pt x="805160" y="7255"/>
                  <a:pt x="804044" y="6697"/>
                  <a:pt x="802928" y="6139"/>
                </a:cubicBezTo>
                <a:lnTo>
                  <a:pt x="802742" y="6139"/>
                </a:lnTo>
                <a:cubicBezTo>
                  <a:pt x="801626" y="5581"/>
                  <a:pt x="800509" y="5023"/>
                  <a:pt x="799207" y="4465"/>
                </a:cubicBezTo>
                <a:lnTo>
                  <a:pt x="799021" y="4465"/>
                </a:lnTo>
                <a:cubicBezTo>
                  <a:pt x="796603" y="3349"/>
                  <a:pt x="793998" y="2418"/>
                  <a:pt x="791580" y="1860"/>
                </a:cubicBezTo>
                <a:lnTo>
                  <a:pt x="791394" y="1860"/>
                </a:lnTo>
                <a:cubicBezTo>
                  <a:pt x="788975" y="1116"/>
                  <a:pt x="786371" y="744"/>
                  <a:pt x="783766" y="372"/>
                </a:cubicBezTo>
                <a:lnTo>
                  <a:pt x="783022" y="372"/>
                </a:lnTo>
                <a:cubicBezTo>
                  <a:pt x="781720" y="186"/>
                  <a:pt x="780604" y="186"/>
                  <a:pt x="779301" y="0"/>
                </a:cubicBezTo>
                <a:lnTo>
                  <a:pt x="261751" y="0"/>
                </a:lnTo>
                <a:cubicBezTo>
                  <a:pt x="117388" y="0"/>
                  <a:pt x="0" y="117388"/>
                  <a:pt x="0" y="261751"/>
                </a:cubicBezTo>
                <a:lnTo>
                  <a:pt x="0" y="1394148"/>
                </a:lnTo>
                <a:cubicBezTo>
                  <a:pt x="0" y="1538511"/>
                  <a:pt x="117388" y="1655899"/>
                  <a:pt x="261751" y="1655899"/>
                </a:cubicBezTo>
                <a:lnTo>
                  <a:pt x="1188207" y="1655899"/>
                </a:lnTo>
                <a:cubicBezTo>
                  <a:pt x="1332570" y="1655899"/>
                  <a:pt x="1449958" y="1538511"/>
                  <a:pt x="1449958" y="1394148"/>
                </a:cubicBezTo>
                <a:lnTo>
                  <a:pt x="1449958" y="672889"/>
                </a:lnTo>
                <a:lnTo>
                  <a:pt x="1449958" y="669913"/>
                </a:lnTo>
                <a:close/>
                <a:moveTo>
                  <a:pt x="832321" y="466948"/>
                </a:moveTo>
                <a:lnTo>
                  <a:pt x="832321" y="189942"/>
                </a:lnTo>
                <a:lnTo>
                  <a:pt x="1259458" y="617079"/>
                </a:lnTo>
                <a:lnTo>
                  <a:pt x="982452" y="617079"/>
                </a:lnTo>
                <a:cubicBezTo>
                  <a:pt x="899666" y="617079"/>
                  <a:pt x="832321" y="549734"/>
                  <a:pt x="832321" y="466948"/>
                </a:cubicBezTo>
                <a:close/>
                <a:moveTo>
                  <a:pt x="1338337" y="1393403"/>
                </a:moveTo>
                <a:cubicBezTo>
                  <a:pt x="1338337" y="1476189"/>
                  <a:pt x="1270992" y="1543534"/>
                  <a:pt x="1188207" y="1543534"/>
                </a:cubicBezTo>
                <a:lnTo>
                  <a:pt x="261751" y="1543534"/>
                </a:lnTo>
                <a:cubicBezTo>
                  <a:pt x="178966" y="1543534"/>
                  <a:pt x="111621" y="1476189"/>
                  <a:pt x="111621" y="1393403"/>
                </a:cubicBezTo>
                <a:lnTo>
                  <a:pt x="111621" y="261007"/>
                </a:lnTo>
                <a:cubicBezTo>
                  <a:pt x="111621" y="178222"/>
                  <a:pt x="178966" y="110877"/>
                  <a:pt x="261751" y="110877"/>
                </a:cubicBezTo>
                <a:lnTo>
                  <a:pt x="720700" y="110877"/>
                </a:lnTo>
                <a:lnTo>
                  <a:pt x="720700" y="466948"/>
                </a:lnTo>
                <a:cubicBezTo>
                  <a:pt x="720700" y="611312"/>
                  <a:pt x="838088" y="728700"/>
                  <a:pt x="982452" y="728700"/>
                </a:cubicBezTo>
                <a:lnTo>
                  <a:pt x="1338523" y="728700"/>
                </a:lnTo>
                <a:lnTo>
                  <a:pt x="1338523" y="1393403"/>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custDataLst>
              <p:tags r:id="rId21"/>
            </p:custDataLst>
          </p:nvPr>
        </p:nvSpPr>
        <p:spPr>
          <a:xfrm>
            <a:off x="660399" y="4413977"/>
            <a:ext cx="5314514" cy="1494284"/>
          </a:xfrm>
          <a:prstGeom prst="roundRect">
            <a:avLst>
              <a:gd name="adj" fmla="val 50000"/>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custDataLst>
              <p:tags r:id="rId22"/>
            </p:custDataLst>
          </p:nvPr>
        </p:nvSpPr>
        <p:spPr>
          <a:xfrm>
            <a:off x="1812292" y="4539371"/>
            <a:ext cx="3922336" cy="263018"/>
          </a:xfrm>
          <a:prstGeom prst="rect">
            <a:avLst/>
          </a:prstGeom>
          <a:noFill/>
          <a:ln>
            <a:noFill/>
          </a:ln>
        </p:spPr>
        <p:txBody>
          <a:bodyPr vert="horz" wrap="square" lIns="0" tIns="0" rIns="0" bIns="0" rtlCol="0" anchor="ctr"/>
          <a:lstStyle/>
          <a:p>
            <a:pPr algn="l">
              <a:lnSpc>
                <a:spcPct val="110000"/>
              </a:lnSpc>
            </a:pPr>
            <a:r>
              <a:rPr kumimoji="1" lang="en-US" altLang="zh-CN" sz="1600">
                <a:ln w="12700">
                  <a:noFill/>
                </a:ln>
                <a:gradFill>
                  <a:gsLst>
                    <a:gs pos="0">
                      <a:srgbClr val="659D76">
                        <a:alpha val="100000"/>
                      </a:srgbClr>
                    </a:gs>
                    <a:gs pos="93000">
                      <a:srgbClr val="4B7658">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框图窗口同步机制</a:t>
            </a:r>
            <a:endParaRPr kumimoji="1" lang="zh-CN" altLang="en-US"/>
          </a:p>
        </p:txBody>
      </p:sp>
      <p:sp>
        <p:nvSpPr>
          <p:cNvPr id="24" name="标题 1"/>
          <p:cNvSpPr txBox="1"/>
          <p:nvPr>
            <p:custDataLst>
              <p:tags r:id="rId23"/>
            </p:custDataLst>
          </p:nvPr>
        </p:nvSpPr>
        <p:spPr>
          <a:xfrm>
            <a:off x="808184" y="4686464"/>
            <a:ext cx="961379" cy="961379"/>
          </a:xfrm>
          <a:prstGeom prst="ellipse">
            <a:avLst/>
          </a:prstGeom>
          <a:solidFill>
            <a:schemeClr val="accent1">
              <a:alpha val="13000"/>
            </a:schemeClr>
          </a:solidFill>
          <a:ln w="12700" cap="sq">
            <a:solidFill>
              <a:schemeClr val="bg1"/>
            </a:solidFill>
            <a:miter/>
          </a:ln>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custDataLst>
              <p:tags r:id="rId24"/>
            </p:custDataLst>
          </p:nvPr>
        </p:nvSpPr>
        <p:spPr>
          <a:xfrm>
            <a:off x="932724" y="4811005"/>
            <a:ext cx="712299" cy="712299"/>
          </a:xfrm>
          <a:prstGeom prst="ellipse">
            <a:avLst/>
          </a:prstGeom>
          <a:gradFill>
            <a:gsLst>
              <a:gs pos="28000">
                <a:schemeClr val="accent2">
                  <a:lumMod val="40000"/>
                  <a:lumOff val="60000"/>
                </a:schemeClr>
              </a:gs>
              <a:gs pos="78000">
                <a:schemeClr val="accent2">
                  <a:lumMod val="60000"/>
                  <a:lumOff val="4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custDataLst>
              <p:tags r:id="rId25"/>
            </p:custDataLst>
          </p:nvPr>
        </p:nvSpPr>
        <p:spPr>
          <a:xfrm>
            <a:off x="932724" y="4811005"/>
            <a:ext cx="712299" cy="712299"/>
          </a:xfrm>
          <a:prstGeom prst="ellipse">
            <a:avLst/>
          </a:prstGeom>
          <a:gradFill>
            <a:gsLst>
              <a:gs pos="57000">
                <a:schemeClr val="accent2">
                  <a:lumMod val="75000"/>
                  <a:alpha val="0"/>
                </a:schemeClr>
              </a:gs>
              <a:gs pos="100000">
                <a:schemeClr val="accent2">
                  <a:lumMod val="75000"/>
                  <a:alpha val="49000"/>
                </a:schemeClr>
              </a:gs>
            </a:gsLst>
            <a:path path="circle">
              <a:fillToRect t="100000" r="100000"/>
            </a:path>
            <a:tileRect l="-100000" b="-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custDataLst>
              <p:tags r:id="rId26"/>
            </p:custDataLst>
          </p:nvPr>
        </p:nvSpPr>
        <p:spPr>
          <a:xfrm>
            <a:off x="932724" y="4811005"/>
            <a:ext cx="712299" cy="712299"/>
          </a:xfrm>
          <a:prstGeom prst="ellipse">
            <a:avLst/>
          </a:prstGeom>
          <a:gradFill>
            <a:gsLst>
              <a:gs pos="57000">
                <a:schemeClr val="accent2">
                  <a:lumMod val="75000"/>
                  <a:alpha val="0"/>
                </a:schemeClr>
              </a:gs>
              <a:gs pos="100000">
                <a:schemeClr val="accent2">
                  <a:lumMod val="75000"/>
                  <a:alpha val="49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custDataLst>
              <p:tags r:id="rId27"/>
            </p:custDataLst>
          </p:nvPr>
        </p:nvSpPr>
        <p:spPr>
          <a:xfrm>
            <a:off x="932724" y="4811005"/>
            <a:ext cx="712299" cy="712299"/>
          </a:xfrm>
          <a:prstGeom prst="ellipse">
            <a:avLst/>
          </a:prstGeom>
          <a:gradFill>
            <a:gsLst>
              <a:gs pos="71000">
                <a:schemeClr val="accent2">
                  <a:lumMod val="20000"/>
                  <a:lumOff val="80000"/>
                  <a:alpha val="0"/>
                </a:schemeClr>
              </a:gs>
              <a:gs pos="86000">
                <a:schemeClr val="accent2">
                  <a:lumMod val="20000"/>
                  <a:lumOff val="80000"/>
                </a:schemeClr>
              </a:gs>
            </a:gsLst>
            <a:path path="circle">
              <a:fillToRect r="100000" b="100000"/>
            </a:path>
            <a:tileRect l="-100000" t="-10000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custDataLst>
              <p:tags r:id="rId28"/>
            </p:custDataLst>
          </p:nvPr>
        </p:nvSpPr>
        <p:spPr>
          <a:xfrm>
            <a:off x="932724" y="4811005"/>
            <a:ext cx="712299" cy="712299"/>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custDataLst>
              <p:tags r:id="rId29"/>
            </p:custDataLst>
          </p:nvPr>
        </p:nvSpPr>
        <p:spPr>
          <a:xfrm>
            <a:off x="1812292" y="4802388"/>
            <a:ext cx="3922336" cy="991572"/>
          </a:xfrm>
          <a:prstGeom prst="rect">
            <a:avLst/>
          </a:prstGeom>
          <a:noFill/>
          <a:ln>
            <a:noFill/>
          </a:ln>
        </p:spPr>
        <p:txBody>
          <a:bodyPr vert="horz" wrap="square" lIns="0" tIns="0" rIns="0" bIns="0" rtlCol="0" anchor="t"/>
          <a:lstStyle/>
          <a:p>
            <a:pPr indent="457200" algn="l">
              <a:lnSpc>
                <a:spcPct val="150000"/>
              </a:lnSpc>
            </a:pPr>
            <a:r>
              <a:rPr kumimoji="1" lang="en-US" altLang="zh-CN" sz="9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在框图窗口中，用户可以浏览模型中的一个或几个UML框图，对框图中的元素进行编辑和修改时，Rational Rose会自动更新浏览器中的相应内容</a:t>
            </a:r>
            <a:r>
              <a:rPr kumimoji="1" lang="zh-CN" altLang="en-US" sz="9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a:t>
            </a:r>
            <a:r>
              <a:rPr kumimoji="1" lang="en-US" altLang="zh-CN" sz="9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同样，通过浏览器改变元素时，框图窗口也会自动更新，这种同步机制确保了模型的一致性，避免了因手动更新导致的错误和遗漏，提高了建模的准确性和可靠性。</a:t>
            </a:r>
            <a:endParaRPr kumimoji="1" lang="zh-CN" altLang="en-US"/>
          </a:p>
        </p:txBody>
      </p:sp>
      <p:sp>
        <p:nvSpPr>
          <p:cNvPr id="31" name="标题 1"/>
          <p:cNvSpPr txBox="1"/>
          <p:nvPr>
            <p:custDataLst>
              <p:tags r:id="rId30"/>
            </p:custDataLst>
          </p:nvPr>
        </p:nvSpPr>
        <p:spPr>
          <a:xfrm>
            <a:off x="1056977" y="4968710"/>
            <a:ext cx="479828" cy="396886"/>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Rational Rose环境组成</a:t>
            </a:r>
            <a:endParaRPr kumimoji="1" lang="zh-CN" altLang="en-US"/>
          </a:p>
        </p:txBody>
      </p:sp>
      <p:grpSp>
        <p:nvGrpSpPr>
          <p:cNvPr id="33" name="组合 32"/>
          <p:cNvGrpSpPr/>
          <p:nvPr/>
        </p:nvGrpSpPr>
        <p:grpSpPr>
          <a:xfrm>
            <a:off x="157177" y="332616"/>
            <a:ext cx="527808" cy="722361"/>
            <a:chOff x="157177" y="332616"/>
            <a:chExt cx="527808" cy="722361"/>
          </a:xfrm>
        </p:grpSpPr>
        <p:sp>
          <p:nvSpPr>
            <p:cNvPr id="34" name="标题 1"/>
            <p:cNvSpPr txBox="1"/>
            <p:nvPr/>
          </p:nvSpPr>
          <p:spPr>
            <a:xfrm rot="2700000">
              <a:off x="234473" y="409912"/>
              <a:ext cx="373216" cy="373216"/>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rot="2700000">
              <a:off x="234473" y="604465"/>
              <a:ext cx="373216" cy="373216"/>
            </a:xfrm>
            <a:prstGeom prst="roundRect">
              <a:avLst/>
            </a:prstGeom>
            <a:solidFill>
              <a:schemeClr val="accent6">
                <a:lumMod val="40000"/>
                <a:lumOff val="60000"/>
                <a:alpha val="10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pic>
        <p:nvPicPr>
          <p:cNvPr id="36" name="图片 35"/>
          <p:cNvPicPr>
            <a:picLocks noChangeAspect="1"/>
          </p:cNvPicPr>
          <p:nvPr/>
        </p:nvPicPr>
        <p:blipFill>
          <a:blip r:embed="rId31">
            <a:alphaModFix amt="100000"/>
          </a:blip>
          <a:srcRect/>
          <a:stretch>
            <a:fillRect/>
          </a:stretch>
        </p:blipFill>
        <p:spPr>
          <a:xfrm>
            <a:off x="6092198" y="762000"/>
            <a:ext cx="5900403" cy="3429000"/>
          </a:xfrm>
          <a:prstGeom prst="rect">
            <a:avLst/>
          </a:prstGeom>
        </p:spPr>
      </p:pic>
      <p:sp>
        <p:nvSpPr>
          <p:cNvPr id="37" name="标题 1"/>
          <p:cNvSpPr txBox="1"/>
          <p:nvPr>
            <p:custDataLst>
              <p:tags r:id="rId32"/>
            </p:custDataLst>
          </p:nvPr>
        </p:nvSpPr>
        <p:spPr>
          <a:xfrm>
            <a:off x="6565899" y="4409660"/>
            <a:ext cx="5314514" cy="1494284"/>
          </a:xfrm>
          <a:prstGeom prst="roundRect">
            <a:avLst>
              <a:gd name="adj" fmla="val 50000"/>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custDataLst>
              <p:tags r:id="rId33"/>
            </p:custDataLst>
          </p:nvPr>
        </p:nvSpPr>
        <p:spPr>
          <a:xfrm>
            <a:off x="7967980" y="4557395"/>
            <a:ext cx="4747895" cy="1153795"/>
          </a:xfrm>
          <a:prstGeom prst="rect">
            <a:avLst/>
          </a:prstGeom>
          <a:noFill/>
          <a:ln>
            <a:noFill/>
          </a:ln>
        </p:spPr>
        <p:txBody>
          <a:bodyPr vert="horz" wrap="square" lIns="0" tIns="0" rIns="0" bIns="0" rtlCol="0" anchor="t"/>
          <a:lstStyle/>
          <a:p>
            <a:pPr algn="l">
              <a:lnSpc>
                <a:spcPct val="150000"/>
              </a:lnSpc>
            </a:pPr>
            <a:r>
              <a:rPr kumimoji="1" lang="en-US" altLang="zh-CN" sz="8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浏览器用于在模型中迅速漫游，查看模型的层次结构和各元素之间的关系；
文档工具用于查看或更新模型元素的文档，方便对模型进行详细说明和记录；
工具栏提供常用命令的快速访问入口，提高操作效率；
框图窗口用于显示和编辑一个或几个UML框图，是进行图形化建模的主要区域；
日志则用于查看错误信息和报告各个命令的结果，帮助用户及时发现和解决问题。</a:t>
            </a:r>
            <a:endParaRPr kumimoji="1" lang="zh-CN" altLang="en-US"/>
          </a:p>
        </p:txBody>
      </p:sp>
      <p:sp>
        <p:nvSpPr>
          <p:cNvPr id="39" name="标题 1"/>
          <p:cNvSpPr txBox="1"/>
          <p:nvPr>
            <p:custDataLst>
              <p:tags r:id="rId34"/>
            </p:custDataLst>
          </p:nvPr>
        </p:nvSpPr>
        <p:spPr>
          <a:xfrm>
            <a:off x="6928868" y="4687350"/>
            <a:ext cx="961379" cy="961379"/>
          </a:xfrm>
          <a:prstGeom prst="ellipse">
            <a:avLst/>
          </a:prstGeom>
          <a:solidFill>
            <a:schemeClr val="accent1">
              <a:alpha val="13000"/>
            </a:schemeClr>
          </a:solidFill>
          <a:ln w="12700" cap="sq">
            <a:solidFill>
              <a:schemeClr val="bg1"/>
            </a:solidFill>
            <a:miter/>
          </a:ln>
          <a:effectLst/>
        </p:spPr>
        <p:txBody>
          <a:bodyPr vert="horz" wrap="square" lIns="91440" tIns="45720" rIns="91440" bIns="45720" rtlCol="0" anchor="ctr"/>
          <a:lstStyle/>
          <a:p>
            <a:pPr algn="ctr">
              <a:lnSpc>
                <a:spcPct val="110000"/>
              </a:lnSpc>
            </a:pPr>
            <a:endParaRPr kumimoji="1" lang="zh-CN" altLang="en-US"/>
          </a:p>
        </p:txBody>
      </p:sp>
      <p:sp>
        <p:nvSpPr>
          <p:cNvPr id="40" name="标题 1"/>
          <p:cNvSpPr txBox="1"/>
          <p:nvPr>
            <p:custDataLst>
              <p:tags r:id="rId35"/>
            </p:custDataLst>
          </p:nvPr>
        </p:nvSpPr>
        <p:spPr>
          <a:xfrm>
            <a:off x="7052010" y="4813434"/>
            <a:ext cx="712299" cy="712299"/>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custDataLst>
              <p:tags r:id="rId36"/>
            </p:custDataLst>
          </p:nvPr>
        </p:nvSpPr>
        <p:spPr>
          <a:xfrm>
            <a:off x="7217566" y="4978991"/>
            <a:ext cx="381187" cy="38118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42" name="标题 1"/>
          <p:cNvSpPr txBox="1"/>
          <p:nvPr>
            <p:custDataLst>
              <p:tags r:id="rId37"/>
            </p:custDataLst>
          </p:nvPr>
        </p:nvSpPr>
        <p:spPr>
          <a:xfrm>
            <a:off x="7895592" y="4509019"/>
            <a:ext cx="3922336" cy="263018"/>
          </a:xfrm>
          <a:prstGeom prst="rect">
            <a:avLst/>
          </a:prstGeom>
          <a:noFill/>
          <a:ln>
            <a:noFill/>
          </a:ln>
        </p:spPr>
        <p:txBody>
          <a:bodyPr vert="horz" wrap="square" lIns="0" tIns="0" rIns="0" bIns="0" rtlCol="0" anchor="ctr"/>
          <a:p>
            <a:pPr algn="l">
              <a:lnSpc>
                <a:spcPct val="110000"/>
              </a:lnSpc>
            </a:pPr>
            <a:r>
              <a:rPr kumimoji="1" lang="en-US" altLang="zh-CN" sz="1600">
                <a:ln w="12700">
                  <a:noFill/>
                </a:ln>
                <a:gradFill>
                  <a:gsLst>
                    <a:gs pos="0">
                      <a:srgbClr val="659D76">
                        <a:alpha val="100000"/>
                      </a:srgbClr>
                    </a:gs>
                    <a:gs pos="93000">
                      <a:srgbClr val="4B7658">
                        <a:alpha val="100000"/>
                      </a:srgbClr>
                    </a:gs>
                  </a:gsLst>
                  <a:lin ang="2700000" scaled="0"/>
                </a:gradFill>
                <a:latin typeface="Source Han Sans CN Bold" panose="020B0800000000000000" charset="-122"/>
                <a:ea typeface="Source Han Sans CN Bold" panose="020B0800000000000000" charset="-122"/>
                <a:cs typeface="Source Han Sans CN Bold" panose="020B0800000000000000" charset="-122"/>
              </a:rPr>
              <a:t>界面五大部分功能</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custDataLst>
              <p:tags r:id="rId1"/>
            </p:custDataLst>
          </p:nvPr>
        </p:nvSpPr>
        <p:spPr>
          <a:xfrm>
            <a:off x="7980680" y="2013585"/>
            <a:ext cx="3322955" cy="2732405"/>
          </a:xfrm>
          <a:prstGeom prst="ellipse">
            <a:avLst/>
          </a:prstGeom>
          <a:solidFill>
            <a:schemeClr val="bg1"/>
          </a:solidFill>
          <a:ln w="38100" cap="sq">
            <a:solidFill>
              <a:schemeClr val="accent1"/>
            </a:solidFill>
            <a:miter/>
          </a:ln>
          <a:effectLst>
            <a:outerShdw blurRad="127000" sx="102000" sy="10200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custDataLst>
              <p:tags r:id="rId2"/>
            </p:custDataLst>
          </p:nvPr>
        </p:nvSpPr>
        <p:spPr>
          <a:xfrm>
            <a:off x="767080" y="2024380"/>
            <a:ext cx="3354070" cy="2809240"/>
          </a:xfrm>
          <a:prstGeom prst="ellipse">
            <a:avLst/>
          </a:prstGeom>
          <a:solidFill>
            <a:schemeClr val="bg1"/>
          </a:solidFill>
          <a:ln w="38100" cap="sq">
            <a:solidFill>
              <a:schemeClr val="accent1"/>
            </a:solidFill>
            <a:miter/>
          </a:ln>
          <a:effectLst>
            <a:outerShdw blurRad="127000" sx="102000" sy="102000" algn="ctr" rotWithShape="0">
              <a:schemeClr val="accent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custDataLst>
              <p:tags r:id="rId3"/>
            </p:custDataLst>
          </p:nvPr>
        </p:nvSpPr>
        <p:spPr>
          <a:xfrm>
            <a:off x="4280535" y="1973580"/>
            <a:ext cx="3488690" cy="2804160"/>
          </a:xfrm>
          <a:prstGeom prst="ellipse">
            <a:avLst/>
          </a:prstGeom>
          <a:solidFill>
            <a:schemeClr val="bg1"/>
          </a:solidFill>
          <a:ln w="38100" cap="sq">
            <a:solidFill>
              <a:schemeClr val="accent1"/>
            </a:solidFill>
            <a:miter/>
          </a:ln>
          <a:effectLst>
            <a:outerShdw blurRad="127000" sx="102000" sy="102000" algn="ctr" rotWithShape="0">
              <a:schemeClr val="accent2">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custDataLst>
              <p:tags r:id="rId4"/>
            </p:custDataLst>
          </p:nvPr>
        </p:nvSpPr>
        <p:spPr>
          <a:xfrm>
            <a:off x="983124" y="2204720"/>
            <a:ext cx="2651760" cy="559421"/>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创建项目与模型</a:t>
            </a:r>
            <a:endParaRPr kumimoji="1" lang="zh-CN" altLang="en-US"/>
          </a:p>
        </p:txBody>
      </p:sp>
      <p:sp>
        <p:nvSpPr>
          <p:cNvPr id="4" name="标题 1"/>
          <p:cNvSpPr txBox="1"/>
          <p:nvPr>
            <p:custDataLst>
              <p:tags r:id="rId5"/>
            </p:custDataLst>
          </p:nvPr>
        </p:nvSpPr>
        <p:spPr>
          <a:xfrm>
            <a:off x="1021080" y="2764155"/>
            <a:ext cx="2693035" cy="1505585"/>
          </a:xfrm>
          <a:prstGeom prst="rect">
            <a:avLst/>
          </a:prstGeom>
          <a:noFill/>
          <a:ln>
            <a:noFill/>
          </a:ln>
        </p:spPr>
        <p:txBody>
          <a:bodyPr vert="horz" wrap="square" lIns="91440" tIns="45720" rIns="91440" bIns="45720" rtlCol="0" anchor="t"/>
          <a:lstStyle/>
          <a:p>
            <a:pPr indent="457200" algn="l">
              <a:lnSpc>
                <a:spcPct val="150000"/>
              </a:lnSpc>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启动Rational Rose后，首先需要创建一个新的项目，为项目指定一个名称和存储位置，以便对项目文件进行统一管理和保存。	</a:t>
            </a:r>
            <a:endPar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885">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在项目中创建模型是进行建模分析的基础，用户可以根据实际需求定义不同的模型，如用例模型、类模型、组件模型等，每个模型都包含了一系列相关的元素和关系，用于描述软件系统的不同方面。</a:t>
            </a:r>
            <a:endParaRPr kumimoji="1" lang="zh-CN" altLang="en-US"/>
          </a:p>
        </p:txBody>
      </p:sp>
      <p:sp>
        <p:nvSpPr>
          <p:cNvPr id="5" name="标题 1"/>
          <p:cNvSpPr txBox="1"/>
          <p:nvPr>
            <p:custDataLst>
              <p:tags r:id="rId6"/>
            </p:custDataLst>
          </p:nvPr>
        </p:nvSpPr>
        <p:spPr>
          <a:xfrm>
            <a:off x="8256270" y="2221230"/>
            <a:ext cx="2651760" cy="559421"/>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链接模型与代码</a:t>
            </a:r>
            <a:endParaRPr kumimoji="1" lang="zh-CN" altLang="en-US"/>
          </a:p>
        </p:txBody>
      </p:sp>
      <p:sp>
        <p:nvSpPr>
          <p:cNvPr id="6" name="标题 1"/>
          <p:cNvSpPr txBox="1"/>
          <p:nvPr>
            <p:custDataLst>
              <p:tags r:id="rId7"/>
            </p:custDataLst>
          </p:nvPr>
        </p:nvSpPr>
        <p:spPr>
          <a:xfrm>
            <a:off x="8335645" y="2708599"/>
            <a:ext cx="2646680" cy="1505896"/>
          </a:xfrm>
          <a:prstGeom prst="rect">
            <a:avLst/>
          </a:prstGeom>
          <a:noFill/>
          <a:ln>
            <a:noFill/>
          </a:ln>
        </p:spPr>
        <p:txBody>
          <a:bodyPr vert="horz" wrap="square" lIns="91440" tIns="45720" rIns="91440" bIns="45720" rtlCol="0" anchor="t"/>
          <a:lstStyle/>
          <a:p>
            <a:pPr indent="457200" algn="l">
              <a:lnSpc>
                <a:spcPct val="150000"/>
              </a:lnSpc>
            </a:pPr>
            <a:r>
              <a:rPr kumimoji="1" lang="en-US" altLang="zh-CN" sz="79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Rational Rose的一个重要功能是能够将模型与代码进行链接，实现模型驱动的开发方式。</a:t>
            </a:r>
            <a:endParaRPr kumimoji="1" lang="en-US" altLang="zh-CN" sz="79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79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用户可以在模型中定义类、方法等元素，并为其生成相应的代码框架，然后在代码中实现具体的逻辑功能，同时保持模型与代码之间的双向同步，当代码发生变化时，模型能够自动更新以反映代码的最新状态，反之亦然，这种链接机制大大提高了开发效率，减少了重复工作量，确保了模型与代码的一致性。</a:t>
            </a:r>
            <a:endParaRPr kumimoji="1" lang="zh-CN" altLang="en-US"/>
          </a:p>
        </p:txBody>
      </p:sp>
      <p:sp>
        <p:nvSpPr>
          <p:cNvPr id="7" name="标题 1"/>
          <p:cNvSpPr txBox="1"/>
          <p:nvPr>
            <p:custDataLst>
              <p:tags r:id="rId8"/>
            </p:custDataLst>
          </p:nvPr>
        </p:nvSpPr>
        <p:spPr>
          <a:xfrm>
            <a:off x="4583354" y="2204720"/>
            <a:ext cx="2651760" cy="559421"/>
          </a:xfrm>
          <a:prstGeom prst="rect">
            <a:avLst/>
          </a:prstGeom>
          <a:noFill/>
          <a:ln>
            <a:noFill/>
          </a:ln>
        </p:spPr>
        <p:txBody>
          <a:bodyPr vert="horz" wrap="square" lIns="91440" tIns="45720" rIns="91440" bIns="45720" rtlCol="0" anchor="ctr"/>
          <a:lstStyle/>
          <a:p>
            <a:pPr algn="ctr">
              <a:lnSpc>
                <a:spcPct val="130000"/>
              </a:lnSpc>
            </a:pPr>
            <a:r>
              <a:rPr kumimoji="1" lang="en-US" altLang="zh-CN" sz="1600">
                <a:ln w="12700">
                  <a:noFill/>
                </a:ln>
                <a:solidFill>
                  <a:srgbClr val="659D76">
                    <a:alpha val="100000"/>
                  </a:srgbClr>
                </a:solidFill>
                <a:latin typeface="Source Han Sans CN Bold" panose="020B0800000000000000" charset="-122"/>
                <a:ea typeface="Source Han Sans CN Bold" panose="020B0800000000000000" charset="-122"/>
                <a:cs typeface="Source Han Sans CN Bold" panose="020B0800000000000000" charset="-122"/>
              </a:rPr>
              <a:t>绘制UML图表</a:t>
            </a:r>
            <a:endParaRPr kumimoji="1" lang="zh-CN" altLang="en-US"/>
          </a:p>
        </p:txBody>
      </p:sp>
      <p:sp>
        <p:nvSpPr>
          <p:cNvPr id="8" name="标题 1"/>
          <p:cNvSpPr txBox="1"/>
          <p:nvPr>
            <p:custDataLst>
              <p:tags r:id="rId9"/>
            </p:custDataLst>
          </p:nvPr>
        </p:nvSpPr>
        <p:spPr>
          <a:xfrm>
            <a:off x="4767504" y="2676214"/>
            <a:ext cx="2656281" cy="1505896"/>
          </a:xfrm>
          <a:prstGeom prst="rect">
            <a:avLst/>
          </a:prstGeom>
          <a:noFill/>
          <a:ln>
            <a:noFill/>
          </a:ln>
        </p:spPr>
        <p:txBody>
          <a:bodyPr vert="horz" wrap="square" lIns="91440" tIns="45720" rIns="91440" bIns="45720" rtlCol="0" anchor="t"/>
          <a:lstStyle/>
          <a:p>
            <a:pPr indent="457200" algn="l">
              <a:lnSpc>
                <a:spcPct val="150000"/>
              </a:lnSpc>
            </a:pPr>
            <a:r>
              <a:rPr kumimoji="1" lang="en-US" altLang="zh-CN" sz="79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Rational Rose提供了丰富的UML图表类型，用户可以根据需要选择合适的图表进行绘制，如用例图用于描述系统功能和参与者之间的关系；类图用于表示系统中的类及其属性、方法和关系；活动图用于展示系统中活动的流程和顺序等。	</a:t>
            </a:r>
            <a:endParaRPr kumimoji="1" lang="en-US" altLang="zh-CN" sz="79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endParaRPr>
          </a:p>
          <a:p>
            <a:pPr indent="457200" algn="l">
              <a:lnSpc>
                <a:spcPct val="150000"/>
              </a:lnSpc>
            </a:pPr>
            <a:r>
              <a:rPr kumimoji="1" lang="en-US" altLang="zh-CN" sz="790">
                <a:ln w="12700">
                  <a:noFill/>
                </a:ln>
                <a:solidFill>
                  <a:srgbClr val="404040">
                    <a:alpha val="100000"/>
                  </a:srgbClr>
                </a:solidFill>
                <a:latin typeface="Source Han Sans" panose="020B0500000000000000" charset="-122"/>
                <a:ea typeface="Source Han Sans" panose="020B0500000000000000" charset="-122"/>
                <a:cs typeface="Source Han Sans" panose="020B0500000000000000" charset="-122"/>
              </a:rPr>
              <a:t>在绘制图表时，用户可以通过工具栏中的绘图工具，如矩形、椭圆、箭头等，以及各种图形元素的属性设置，如颜色、线条样式、字体等，来创建美观、清晰的图表，直观地表达系统的结构和行为。</a:t>
            </a:r>
            <a:endParaRPr kumimoji="1" lang="zh-CN" altLang="en-US"/>
          </a:p>
        </p:txBody>
      </p:sp>
      <p:sp>
        <p:nvSpPr>
          <p:cNvPr id="15" name="标题 1"/>
          <p:cNvSpPr txBox="1"/>
          <p:nvPr/>
        </p:nvSpPr>
        <p:spPr>
          <a:xfrm>
            <a:off x="78352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Rational Rose操作流程</a:t>
            </a:r>
            <a:endParaRPr kumimoji="1" lang="zh-CN" altLang="en-US"/>
          </a:p>
        </p:txBody>
      </p:sp>
      <p:grpSp>
        <p:nvGrpSpPr>
          <p:cNvPr id="16" name="组合 15"/>
          <p:cNvGrpSpPr/>
          <p:nvPr/>
        </p:nvGrpSpPr>
        <p:grpSpPr>
          <a:xfrm>
            <a:off x="157177" y="332616"/>
            <a:ext cx="527808" cy="722361"/>
            <a:chOff x="157177" y="332616"/>
            <a:chExt cx="527808" cy="722361"/>
          </a:xfrm>
        </p:grpSpPr>
        <p:sp>
          <p:nvSpPr>
            <p:cNvPr id="17" name="标题 1"/>
            <p:cNvSpPr txBox="1"/>
            <p:nvPr/>
          </p:nvSpPr>
          <p:spPr>
            <a:xfrm rot="2700000">
              <a:off x="234473" y="409912"/>
              <a:ext cx="373216" cy="373216"/>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700000">
              <a:off x="234473" y="604465"/>
              <a:ext cx="373216" cy="373216"/>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grpSp>
    </p:spTree>
  </p:cSld>
  <p:clrMapOvr>
    <a:masterClrMapping/>
  </p:clrMapOvr>
</p:sld>
</file>

<file path=ppt/tags/tag1.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10.xml><?xml version="1.0" encoding="utf-8"?>
<p:tagLst xmlns:p="http://schemas.openxmlformats.org/presentationml/2006/main">
  <p:tag name="KSO_WM_DIAGRAM_VIRTUALLY_FRAME" val="{&quot;height&quot;:220.916062992126,&quot;left&quot;:52,&quot;top&quot;:247.53314960629922,&quot;width&quot;:663.1185826771654}"/>
</p:tagLst>
</file>

<file path=ppt/tags/tag11.xml><?xml version="1.0" encoding="utf-8"?>
<p:tagLst xmlns:p="http://schemas.openxmlformats.org/presentationml/2006/main">
  <p:tag name="KSO_WM_DIAGRAM_VIRTUALLY_FRAME" val="{&quot;height&quot;:220.916062992126,&quot;left&quot;:52,&quot;top&quot;:247.53314960629922,&quot;width&quot;:663.1185826771654}"/>
</p:tagLst>
</file>

<file path=ppt/tags/tag12.xml><?xml version="1.0" encoding="utf-8"?>
<p:tagLst xmlns:p="http://schemas.openxmlformats.org/presentationml/2006/main">
  <p:tag name="KSO_WM_DIAGRAM_VIRTUALLY_FRAME" val="{&quot;height&quot;:220.916062992126,&quot;left&quot;:52,&quot;top&quot;:247.53314960629922,&quot;width&quot;:663.1185826771654}"/>
</p:tagLst>
</file>

<file path=ppt/tags/tag13.xml><?xml version="1.0" encoding="utf-8"?>
<p:tagLst xmlns:p="http://schemas.openxmlformats.org/presentationml/2006/main">
  <p:tag name="KSO_WM_DIAGRAM_VIRTUALLY_FRAME" val="{&quot;height&quot;:220.916062992126,&quot;left&quot;:52,&quot;top&quot;:247.53314960629922,&quot;width&quot;:663.1185826771654}"/>
</p:tagLst>
</file>

<file path=ppt/tags/tag14.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15.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16.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17.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18.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19.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2.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20.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21.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22.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23.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24.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25.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26.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27.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28.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29.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3.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30.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31.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32.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33.xml><?xml version="1.0" encoding="utf-8"?>
<p:tagLst xmlns:p="http://schemas.openxmlformats.org/presentationml/2006/main">
  <p:tag name="KSO_WM_DIAGRAM_VIRTUALLY_FRAME" val="{&quot;height&quot;:371.0000787401574,&quot;left&quot;:51.999921259842516,&quot;top&quot;:94.21732283464567,&quot;width&quot;:418.4656692913386}"/>
</p:tagLst>
</file>

<file path=ppt/tags/tag34.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35.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36.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37.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38.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39.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40.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1.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2.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3.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4.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5.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6.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7.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8.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49.xml><?xml version="1.0" encoding="utf-8"?>
<p:tagLst xmlns:p="http://schemas.openxmlformats.org/presentationml/2006/main">
  <p:tag name="KSO_WM_DIAGRAM_VIRTUALLY_FRAME" val="{&quot;height&quot;:371.0000787401574,&quot;left&quot;:51.999921259842516,&quot;top&quot;:94.21732283464567,&quot;width&quot;:949.2500787401575}"/>
</p:tagLst>
</file>

<file path=ppt/tags/tag5.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50.xml><?xml version="1.0" encoding="utf-8"?>
<p:tagLst xmlns:p="http://schemas.openxmlformats.org/presentationml/2006/main">
  <p:tag name="KSO_WM_DIAGRAM_VIRTUALLY_FRAME" val="{&quot;height&quot;:225.2,&quot;left&quot;:0.35,&quot;top&quot;:155.4,&quot;width&quot;:889.7}"/>
</p:tagLst>
</file>

<file path=ppt/tags/tag51.xml><?xml version="1.0" encoding="utf-8"?>
<p:tagLst xmlns:p="http://schemas.openxmlformats.org/presentationml/2006/main">
  <p:tag name="KSO_WM_DIAGRAM_VIRTUALLY_FRAME" val="{&quot;height&quot;:225.2,&quot;left&quot;:0.35,&quot;top&quot;:155.4,&quot;width&quot;:889.7}"/>
</p:tagLst>
</file>

<file path=ppt/tags/tag52.xml><?xml version="1.0" encoding="utf-8"?>
<p:tagLst xmlns:p="http://schemas.openxmlformats.org/presentationml/2006/main">
  <p:tag name="KSO_WM_DIAGRAM_VIRTUALLY_FRAME" val="{&quot;height&quot;:225.2,&quot;left&quot;:0.35,&quot;top&quot;:155.4,&quot;width&quot;:889.7}"/>
</p:tagLst>
</file>

<file path=ppt/tags/tag53.xml><?xml version="1.0" encoding="utf-8"?>
<p:tagLst xmlns:p="http://schemas.openxmlformats.org/presentationml/2006/main">
  <p:tag name="KSO_WM_DIAGRAM_VIRTUALLY_FRAME" val="{&quot;height&quot;:225.2,&quot;left&quot;:0.35,&quot;top&quot;:155.4,&quot;width&quot;:889.7}"/>
</p:tagLst>
</file>

<file path=ppt/tags/tag54.xml><?xml version="1.0" encoding="utf-8"?>
<p:tagLst xmlns:p="http://schemas.openxmlformats.org/presentationml/2006/main">
  <p:tag name="KSO_WM_DIAGRAM_VIRTUALLY_FRAME" val="{&quot;height&quot;:225.2,&quot;left&quot;:0.35,&quot;top&quot;:155.4,&quot;width&quot;:889.7}"/>
</p:tagLst>
</file>

<file path=ppt/tags/tag55.xml><?xml version="1.0" encoding="utf-8"?>
<p:tagLst xmlns:p="http://schemas.openxmlformats.org/presentationml/2006/main">
  <p:tag name="KSO_WM_DIAGRAM_VIRTUALLY_FRAME" val="{&quot;height&quot;:225.2,&quot;left&quot;:0.35,&quot;top&quot;:155.4,&quot;width&quot;:889.7}"/>
</p:tagLst>
</file>

<file path=ppt/tags/tag56.xml><?xml version="1.0" encoding="utf-8"?>
<p:tagLst xmlns:p="http://schemas.openxmlformats.org/presentationml/2006/main">
  <p:tag name="KSO_WM_DIAGRAM_VIRTUALLY_FRAME" val="{&quot;height&quot;:225.2,&quot;left&quot;:0.35,&quot;top&quot;:155.4,&quot;width&quot;:889.7}"/>
</p:tagLst>
</file>

<file path=ppt/tags/tag57.xml><?xml version="1.0" encoding="utf-8"?>
<p:tagLst xmlns:p="http://schemas.openxmlformats.org/presentationml/2006/main">
  <p:tag name="KSO_WM_DIAGRAM_VIRTUALLY_FRAME" val="{&quot;height&quot;:225.2,&quot;left&quot;:0.35,&quot;top&quot;:155.4,&quot;width&quot;:889.7}"/>
</p:tagLst>
</file>

<file path=ppt/tags/tag58.xml><?xml version="1.0" encoding="utf-8"?>
<p:tagLst xmlns:p="http://schemas.openxmlformats.org/presentationml/2006/main">
  <p:tag name="KSO_WM_DIAGRAM_VIRTUALLY_FRAME" val="{&quot;height&quot;:225.2,&quot;left&quot;:0.35,&quot;top&quot;:155.4,&quot;width&quot;:889.7}"/>
</p:tagLst>
</file>

<file path=ppt/tags/tag59.xml><?xml version="1.0" encoding="utf-8"?>
<p:tagLst xmlns:p="http://schemas.openxmlformats.org/presentationml/2006/main">
  <p:tag name="KSO_WM_DIAGRAM_VIRTUALLY_FRAME" val="{&quot;height&quot;:385.32732283464566,&quot;left&quot;:379.03889763779523,&quot;top&quot;:82.98732283464567,&quot;width&quot;:491.1382677165354}"/>
</p:tagLst>
</file>

<file path=ppt/tags/tag6.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60.xml><?xml version="1.0" encoding="utf-8"?>
<p:tagLst xmlns:p="http://schemas.openxmlformats.org/presentationml/2006/main">
  <p:tag name="KSO_WM_DIAGRAM_VIRTUALLY_FRAME" val="{&quot;height&quot;:385.32732283464566,&quot;left&quot;:379.03889763779523,&quot;top&quot;:82.98732283464567,&quot;width&quot;:491.1382677165354}"/>
</p:tagLst>
</file>

<file path=ppt/tags/tag61.xml><?xml version="1.0" encoding="utf-8"?>
<p:tagLst xmlns:p="http://schemas.openxmlformats.org/presentationml/2006/main">
  <p:tag name="KSO_WM_DIAGRAM_VIRTUALLY_FRAME" val="{&quot;height&quot;:385.32732283464566,&quot;left&quot;:379.03889763779523,&quot;top&quot;:82.98732283464567,&quot;width&quot;:491.1382677165354}"/>
</p:tagLst>
</file>

<file path=ppt/tags/tag62.xml><?xml version="1.0" encoding="utf-8"?>
<p:tagLst xmlns:p="http://schemas.openxmlformats.org/presentationml/2006/main">
  <p:tag name="KSO_WM_DIAGRAM_VIRTUALLY_FRAME" val="{&quot;height&quot;:385.32732283464566,&quot;left&quot;:379.03889763779523,&quot;top&quot;:82.98732283464567,&quot;width&quot;:491.1382677165354}"/>
</p:tagLst>
</file>

<file path=ppt/tags/tag63.xml><?xml version="1.0" encoding="utf-8"?>
<p:tagLst xmlns:p="http://schemas.openxmlformats.org/presentationml/2006/main">
  <p:tag name="KSO_WM_DIAGRAM_VIRTUALLY_FRAME" val="{&quot;height&quot;:385.32732283464566,&quot;left&quot;:379.03889763779523,&quot;top&quot;:82.98732283464567,&quot;width&quot;:491.1382677165354}"/>
</p:tagLst>
</file>

<file path=ppt/tags/tag64.xml><?xml version="1.0" encoding="utf-8"?>
<p:tagLst xmlns:p="http://schemas.openxmlformats.org/presentationml/2006/main">
  <p:tag name="KSO_WM_DIAGRAM_VIRTUALLY_FRAME" val="{&quot;height&quot;:385.32732283464566,&quot;left&quot;:379.03889763779523,&quot;top&quot;:82.98732283464567,&quot;width&quot;:491.1382677165354}"/>
</p:tagLst>
</file>

<file path=ppt/tags/tag65.xml><?xml version="1.0" encoding="utf-8"?>
<p:tagLst xmlns:p="http://schemas.openxmlformats.org/presentationml/2006/main">
  <p:tag name="KSO_WM_DIAGRAM_VIRTUALLY_FRAME" val="{&quot;height&quot;:385.32732283464566,&quot;left&quot;:379.03889763779523,&quot;top&quot;:82.98732283464567,&quot;width&quot;:491.1382677165354}"/>
</p:tagLst>
</file>

<file path=ppt/tags/tag66.xml><?xml version="1.0" encoding="utf-8"?>
<p:tagLst xmlns:p="http://schemas.openxmlformats.org/presentationml/2006/main">
  <p:tag name="KSO_WM_DIAGRAM_VIRTUALLY_FRAME" val="{&quot;height&quot;:385.32732283464566,&quot;left&quot;:379.03889763779523,&quot;top&quot;:82.98732283464567,&quot;width&quot;:491.1382677165354}"/>
</p:tagLst>
</file>

<file path=ppt/tags/tag67.xml><?xml version="1.0" encoding="utf-8"?>
<p:tagLst xmlns:p="http://schemas.openxmlformats.org/presentationml/2006/main">
  <p:tag name="KSO_WM_DIAGRAM_VIRTUALLY_FRAME" val="{&quot;height&quot;:385.32732283464566,&quot;left&quot;:379.03889763779523,&quot;top&quot;:82.98732283464567,&quot;width&quot;:491.1382677165354}"/>
</p:tagLst>
</file>

<file path=ppt/tags/tag68.xml><?xml version="1.0" encoding="utf-8"?>
<p:tagLst xmlns:p="http://schemas.openxmlformats.org/presentationml/2006/main">
  <p:tag name="KSO_WM_DIAGRAM_VIRTUALLY_FRAME" val="{&quot;height&quot;:86.44023622047243,&quot;left&quot;:31.00952755905512,&quot;top&quot;:286.30007874015746,&quot;width&quot;:863.1904724409449}"/>
</p:tagLst>
</file>

<file path=ppt/tags/tag69.xml><?xml version="1.0" encoding="utf-8"?>
<p:tagLst xmlns:p="http://schemas.openxmlformats.org/presentationml/2006/main">
  <p:tag name="KSO_WM_DIAGRAM_VIRTUALLY_FRAME" val="{&quot;height&quot;:86.44023622047243,&quot;left&quot;:31.00952755905512,&quot;top&quot;:286.30007874015746,&quot;width&quot;:863.1904724409449}"/>
</p:tagLst>
</file>

<file path=ppt/tags/tag7.xml><?xml version="1.0" encoding="utf-8"?>
<p:tagLst xmlns:p="http://schemas.openxmlformats.org/presentationml/2006/main">
  <p:tag name="KSO_WM_DIAGRAM_VIRTUALLY_FRAME" val="{&quot;height&quot;:220.916062992126,&quot;left&quot;:52,&quot;top&quot;:247.53314960629922,&quot;width&quot;:663.1185826771654}"/>
</p:tagLst>
</file>

<file path=ppt/tags/tag70.xml><?xml version="1.0" encoding="utf-8"?>
<p:tagLst xmlns:p="http://schemas.openxmlformats.org/presentationml/2006/main">
  <p:tag name="KSO_WM_DIAGRAM_VIRTUALLY_FRAME" val="{&quot;height&quot;:86.44023622047243,&quot;left&quot;:31.00952755905512,&quot;top&quot;:286.30007874015746,&quot;width&quot;:863.1904724409449}"/>
</p:tagLst>
</file>

<file path=ppt/tags/tag71.xml><?xml version="1.0" encoding="utf-8"?>
<p:tagLst xmlns:p="http://schemas.openxmlformats.org/presentationml/2006/main">
  <p:tag name="KSO_WM_DIAGRAM_VIRTUALLY_FRAME" val="{&quot;height&quot;:86.44023622047243,&quot;left&quot;:31.00952755905512,&quot;top&quot;:286.30007874015746,&quot;width&quot;:863.1904724409449}"/>
</p:tagLst>
</file>

<file path=ppt/tags/tag72.xml><?xml version="1.0" encoding="utf-8"?>
<p:tagLst xmlns:p="http://schemas.openxmlformats.org/presentationml/2006/main">
  <p:tag name="KSO_WM_DIAGRAM_VIRTUALLY_FRAME" val="{&quot;height&quot;:86.44023622047243,&quot;left&quot;:31.00952755905512,&quot;top&quot;:286.30007874015746,&quot;width&quot;:863.1904724409449}"/>
</p:tagLst>
</file>

<file path=ppt/tags/tag73.xml><?xml version="1.0" encoding="utf-8"?>
<p:tagLst xmlns:p="http://schemas.openxmlformats.org/presentationml/2006/main">
  <p:tag name="KSO_WM_DIAGRAM_VIRTUALLY_FRAME" val="{&quot;height&quot;:86.44023622047243,&quot;left&quot;:31.00952755905512,&quot;top&quot;:286.30007874015746,&quot;width&quot;:863.1904724409449}"/>
</p:tagLst>
</file>

<file path=ppt/tags/tag74.xml><?xml version="1.0" encoding="utf-8"?>
<p:tagLst xmlns:p="http://schemas.openxmlformats.org/presentationml/2006/main">
  <p:tag name="KSO_WM_DIAGRAM_VIRTUALLY_FRAME" val="{&quot;height&quot;:86.44023622047243,&quot;left&quot;:31.00952755905512,&quot;top&quot;:286.30007874015746,&quot;width&quot;:863.1904724409449}"/>
</p:tagLst>
</file>

<file path=ppt/tags/tag75.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76.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77.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78.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79.xml><?xml version="1.0" encoding="utf-8"?>
<p:tagLst xmlns:p="http://schemas.openxmlformats.org/presentationml/2006/main">
  <p:tag name="KSO_WM_DIAGRAM_VIRTUALLY_FRAME" val="{&quot;height&quot;:75.84653543307085,&quot;left&quot;:202.45677165354329,&quot;top&quot;:332.273937007874,&quot;width&quot;:555.0865354330709}"/>
</p:tagLst>
</file>

<file path=ppt/tags/tag8.xml><?xml version="1.0" encoding="utf-8"?>
<p:tagLst xmlns:p="http://schemas.openxmlformats.org/presentationml/2006/main">
  <p:tag name="KSO_WM_DIAGRAM_VIRTUALLY_FRAME" val="{&quot;height&quot;:220.916062992126,&quot;left&quot;:52,&quot;top&quot;:247.53314960629922,&quot;width&quot;:663.1185826771654}"/>
</p:tagLst>
</file>

<file path=ppt/tags/tag80.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81.xml><?xml version="1.0" encoding="utf-8"?>
<p:tagLst xmlns:p="http://schemas.openxmlformats.org/presentationml/2006/main">
  <p:tag name="KSO_WM_DIAGRAM_VIRTUALLY_FRAME" val="{&quot;height&quot;:87.19653543307086,&quot;left&quot;:33.70677165354327,&quot;top&quot;:326.72393700787404,&quot;width&quot;:830.4865354330708}"/>
</p:tagLst>
</file>

<file path=ppt/tags/tag9.xml><?xml version="1.0" encoding="utf-8"?>
<p:tagLst xmlns:p="http://schemas.openxmlformats.org/presentationml/2006/main">
  <p:tag name="KSO_WM_DIAGRAM_VIRTUALLY_FRAME" val="{&quot;height&quot;:220.916062992126,&quot;left&quot;:52,&quot;top&quot;:247.53314960629922,&quot;width&quot;:663.1185826771654}"/>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659D76"/>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6018</Words>
  <Application>WPS 演示</Application>
  <PresentationFormat/>
  <Paragraphs>241</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宋体</vt:lpstr>
      <vt:lpstr>Wingdings</vt:lpstr>
      <vt:lpstr>OPPOSans H</vt:lpstr>
      <vt:lpstr>OPPOSans R</vt:lpstr>
      <vt:lpstr>Source Han Sans</vt:lpstr>
      <vt:lpstr>Source Han Sans CN Bold</vt:lpstr>
      <vt:lpstr>等线</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柠栀</cp:lastModifiedBy>
  <cp:revision>4</cp:revision>
  <dcterms:created xsi:type="dcterms:W3CDTF">2025-03-22T15:42:00Z</dcterms:created>
  <dcterms:modified xsi:type="dcterms:W3CDTF">2025-03-23T07:02:11Z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2392C49F0A7F4B56B9CC2E8AC2367318_12</vt:lpwstr>
  </property>
  <property fmtid="{D5CDD505-2E9C-101B-9397-08002B2CF9AE}" pid="3" name="KSOProductBuildVer">
    <vt:lpwstr>2052-12.1.0.20305</vt:lpwstr>
  </property>
</Properties>
</file>